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9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271" r:id="rId3"/>
    <p:sldId id="299" r:id="rId4"/>
    <p:sldId id="268" r:id="rId5"/>
    <p:sldId id="274" r:id="rId6"/>
    <p:sldId id="272" r:id="rId7"/>
    <p:sldId id="275" r:id="rId8"/>
    <p:sldId id="277" r:id="rId9"/>
    <p:sldId id="261" r:id="rId10"/>
    <p:sldId id="278" r:id="rId11"/>
    <p:sldId id="280" r:id="rId12"/>
    <p:sldId id="283" r:id="rId13"/>
    <p:sldId id="284" r:id="rId14"/>
    <p:sldId id="301" r:id="rId15"/>
    <p:sldId id="287" r:id="rId16"/>
    <p:sldId id="288" r:id="rId17"/>
    <p:sldId id="294" r:id="rId18"/>
    <p:sldId id="291" r:id="rId19"/>
    <p:sldId id="293" r:id="rId20"/>
    <p:sldId id="297" r:id="rId21"/>
    <p:sldId id="298" r:id="rId22"/>
    <p:sldId id="302" r:id="rId23"/>
    <p:sldId id="304" r:id="rId24"/>
    <p:sldId id="295" r:id="rId25"/>
    <p:sldId id="267" r:id="rId26"/>
    <p:sldId id="300" r:id="rId27"/>
    <p:sldId id="305" r:id="rId28"/>
    <p:sldId id="306" r:id="rId29"/>
    <p:sldId id="259" r:id="rId30"/>
    <p:sldId id="260" r:id="rId31"/>
    <p:sldId id="256" r:id="rId32"/>
    <p:sldId id="269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  <a:srgbClr val="FF1493"/>
    <a:srgbClr val="F4855B"/>
    <a:srgbClr val="FCD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6" autoAdjust="0"/>
    <p:restoredTop sz="83865" autoAdjust="0"/>
  </p:normalViewPr>
  <p:slideViewPr>
    <p:cSldViewPr snapToGrid="0" showGuides="1">
      <p:cViewPr varScale="1">
        <p:scale>
          <a:sx n="60" d="100"/>
          <a:sy n="60" d="100"/>
        </p:scale>
        <p:origin x="1272" y="96"/>
      </p:cViewPr>
      <p:guideLst>
        <p:guide orient="horz" pos="293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DAC09-A5F1-4C44-A44F-7D54DE466B8B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446D4-1038-44B4-933A-65DA8645A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16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59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최종 선택한 모델로 훈련에 포함되지 않은 사진들을 예측해본 결과입니다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토핑이</a:t>
            </a:r>
            <a:r>
              <a:rPr lang="ko-KR" altLang="en-US" dirty="0"/>
              <a:t> 많이 올라간 </a:t>
            </a:r>
            <a:r>
              <a:rPr lang="en-US" altLang="ko-KR" dirty="0"/>
              <a:t>9</a:t>
            </a:r>
            <a:r>
              <a:rPr lang="ko-KR" altLang="en-US" dirty="0"/>
              <a:t>번의 피자를 떡볶이로 예측한 것과</a:t>
            </a:r>
            <a:r>
              <a:rPr lang="en-US" altLang="ko-KR" dirty="0"/>
              <a:t>, </a:t>
            </a:r>
            <a:r>
              <a:rPr lang="ko-KR" altLang="en-US" dirty="0"/>
              <a:t>다른 메뉴가 포함된 </a:t>
            </a:r>
            <a:r>
              <a:rPr lang="en-US" altLang="ko-KR" dirty="0"/>
              <a:t>23</a:t>
            </a:r>
            <a:r>
              <a:rPr lang="ko-KR" altLang="en-US" dirty="0"/>
              <a:t>번의 치킨을 </a:t>
            </a:r>
            <a:r>
              <a:rPr lang="ko-KR" altLang="en-US" dirty="0" err="1"/>
              <a:t>스시로</a:t>
            </a:r>
            <a:r>
              <a:rPr lang="ko-KR" altLang="en-US" dirty="0"/>
              <a:t> 판단한 실수가 있었지만 저희는 최종 </a:t>
            </a:r>
            <a:r>
              <a:rPr lang="en-US" altLang="ko-KR" dirty="0"/>
              <a:t>96.72</a:t>
            </a:r>
            <a:r>
              <a:rPr lang="ko-KR" altLang="en-US" dirty="0"/>
              <a:t>의 정확성을 가진 이미지 분류 모델을 만들 수 있었습니다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 데이터 수집 방법입니다</a:t>
            </a:r>
            <a:r>
              <a:rPr lang="en-US" altLang="ko-KR" dirty="0"/>
              <a:t>. </a:t>
            </a:r>
            <a:r>
              <a:rPr lang="ko-KR" altLang="en-US" dirty="0"/>
              <a:t>마찬가지로 </a:t>
            </a:r>
            <a:r>
              <a:rPr lang="en-US" altLang="ko-KR" dirty="0"/>
              <a:t>python</a:t>
            </a:r>
            <a:r>
              <a:rPr lang="ko-KR" altLang="en-US" dirty="0"/>
              <a:t>의 라이브러리들을</a:t>
            </a:r>
            <a:r>
              <a:rPr lang="en-US" altLang="ko-KR" dirty="0"/>
              <a:t> </a:t>
            </a:r>
            <a:r>
              <a:rPr lang="ko-KR" altLang="en-US" dirty="0"/>
              <a:t>활용하였습니다</a:t>
            </a:r>
            <a:r>
              <a:rPr lang="en-US" altLang="ko-KR" dirty="0"/>
              <a:t>. 1</a:t>
            </a:r>
            <a:r>
              <a:rPr lang="ko-KR" altLang="en-US" dirty="0"/>
              <a:t>차로 </a:t>
            </a:r>
            <a:r>
              <a:rPr lang="ko-KR" altLang="en-US" dirty="0" err="1"/>
              <a:t>인스타그램아이디</a:t>
            </a:r>
            <a:r>
              <a:rPr lang="en-US" altLang="ko-KR" dirty="0"/>
              <a:t>, </a:t>
            </a:r>
            <a:r>
              <a:rPr lang="ko-KR" altLang="en-US" dirty="0" err="1"/>
              <a:t>게시글본문</a:t>
            </a:r>
            <a:r>
              <a:rPr lang="en-US" altLang="ko-KR" dirty="0"/>
              <a:t>, </a:t>
            </a:r>
            <a:r>
              <a:rPr lang="ko-KR" altLang="en-US" dirty="0"/>
              <a:t>태그들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가져올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2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차적으로 수집된 인스타그램 아이디를 활용하여 </a:t>
            </a:r>
            <a:r>
              <a:rPr lang="en-US" altLang="ko-KR" dirty="0"/>
              <a:t>2</a:t>
            </a:r>
            <a:r>
              <a:rPr lang="ko-KR" altLang="en-US" dirty="0"/>
              <a:t>차 데이터 수집을 할 수 있었습니다</a:t>
            </a:r>
            <a:r>
              <a:rPr lang="en-US" altLang="ko-KR" dirty="0"/>
              <a:t>. 2</a:t>
            </a:r>
            <a:r>
              <a:rPr lang="ko-KR" altLang="en-US" dirty="0"/>
              <a:t>차 </a:t>
            </a:r>
            <a:r>
              <a:rPr lang="ko-KR" altLang="en-US" dirty="0" err="1"/>
              <a:t>크롤링에서는</a:t>
            </a:r>
            <a:r>
              <a:rPr lang="ko-KR" altLang="en-US" dirty="0"/>
              <a:t> 각 </a:t>
            </a:r>
            <a:r>
              <a:rPr lang="ko-KR" altLang="en-US" dirty="0" err="1"/>
              <a:t>인스타그래머의</a:t>
            </a:r>
            <a:r>
              <a:rPr lang="ko-KR" altLang="en-US" dirty="0"/>
              <a:t> 페이지로 접속하여 </a:t>
            </a:r>
            <a:r>
              <a:rPr lang="ko-KR" altLang="en-US" dirty="0" err="1"/>
              <a:t>팔로워수와</a:t>
            </a:r>
            <a:r>
              <a:rPr lang="ko-KR" altLang="en-US" dirty="0"/>
              <a:t> </a:t>
            </a:r>
            <a:r>
              <a:rPr lang="ko-KR" altLang="en-US" dirty="0" err="1"/>
              <a:t>게시글수를</a:t>
            </a:r>
            <a:r>
              <a:rPr lang="ko-KR" altLang="en-US" dirty="0"/>
              <a:t> 추가적으로 수집할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94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차와 </a:t>
            </a:r>
            <a:r>
              <a:rPr lang="en-US" altLang="ko-KR" dirty="0"/>
              <a:t>2</a:t>
            </a:r>
            <a:r>
              <a:rPr lang="ko-KR" altLang="en-US" dirty="0"/>
              <a:t>차의 인스타그램 정보 </a:t>
            </a:r>
            <a:r>
              <a:rPr lang="ko-KR" altLang="en-US" dirty="0" err="1"/>
              <a:t>크롤링을</a:t>
            </a:r>
            <a:r>
              <a:rPr lang="ko-KR" altLang="en-US" dirty="0"/>
              <a:t> 통해 저희는 총 </a:t>
            </a:r>
            <a:r>
              <a:rPr lang="en-US" altLang="ko-KR" dirty="0"/>
              <a:t>12</a:t>
            </a:r>
            <a:r>
              <a:rPr lang="ko-KR" altLang="en-US" dirty="0"/>
              <a:t>개의 변수 및 파생변수와 </a:t>
            </a:r>
            <a:r>
              <a:rPr lang="en-US" altLang="ko-KR" dirty="0"/>
              <a:t>13,330</a:t>
            </a:r>
            <a:r>
              <a:rPr lang="ko-KR" altLang="en-US" dirty="0"/>
              <a:t>개의 데이터를 가져올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결측치</a:t>
            </a:r>
            <a:r>
              <a:rPr lang="ko-KR" altLang="en-US" dirty="0"/>
              <a:t> 처리 </a:t>
            </a:r>
            <a:r>
              <a:rPr lang="ko-KR" altLang="en-US" dirty="0" err="1"/>
              <a:t>한문장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명훈님에게</a:t>
            </a:r>
            <a:r>
              <a:rPr lang="ko-KR" altLang="en-US" dirty="0"/>
              <a:t> 물어보기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1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89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07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0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53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19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1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185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5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30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008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60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5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6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3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3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4</a:t>
            </a:r>
            <a:r>
              <a:rPr lang="ko-KR" altLang="en-US" dirty="0"/>
              <a:t>가지 챕터로 발표를 </a:t>
            </a:r>
            <a:r>
              <a:rPr lang="ko-KR" altLang="en-US" dirty="0" err="1"/>
              <a:t>진행하려합니다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8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팀소개입니다</a:t>
            </a:r>
            <a:r>
              <a:rPr lang="en-US" altLang="ko-KR" dirty="0"/>
              <a:t>. </a:t>
            </a:r>
            <a:r>
              <a:rPr lang="ko-KR" altLang="en-US" dirty="0" err="1"/>
              <a:t>저희팀은</a:t>
            </a:r>
            <a:r>
              <a:rPr lang="ko-KR" altLang="en-US" dirty="0"/>
              <a:t> 모든 데이터를 직접 수집했습니다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크게 </a:t>
            </a:r>
            <a:r>
              <a:rPr lang="en-US" altLang="ko-KR" dirty="0"/>
              <a:t>2</a:t>
            </a:r>
            <a:r>
              <a:rPr lang="ko-KR" altLang="en-US" dirty="0"/>
              <a:t>가지 이미지와</a:t>
            </a:r>
            <a:r>
              <a:rPr lang="en-US" altLang="ko-KR" dirty="0"/>
              <a:t>, </a:t>
            </a:r>
            <a:r>
              <a:rPr lang="ko-KR" altLang="en-US" dirty="0"/>
              <a:t>텍스트로 팀을 나누었습니다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3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이번 프로젝트에서 </a:t>
            </a:r>
            <a:r>
              <a:rPr lang="en-US" altLang="ko-KR" dirty="0" err="1"/>
              <a:t>sns</a:t>
            </a:r>
            <a:r>
              <a:rPr lang="ko-KR" altLang="en-US" dirty="0"/>
              <a:t>데이터 플랫폼으로 </a:t>
            </a:r>
            <a:r>
              <a:rPr lang="ko-KR" altLang="en-US" dirty="0" err="1"/>
              <a:t>인스타그램을</a:t>
            </a:r>
            <a:r>
              <a:rPr lang="ko-KR" altLang="en-US" dirty="0"/>
              <a:t> 선택했습니다</a:t>
            </a:r>
            <a:r>
              <a:rPr lang="en-US" altLang="ko-KR" dirty="0"/>
              <a:t>. </a:t>
            </a:r>
            <a:r>
              <a:rPr lang="ko-KR" altLang="en-US" dirty="0"/>
              <a:t>작년 </a:t>
            </a:r>
            <a:r>
              <a:rPr lang="en-US" altLang="ko-KR" dirty="0"/>
              <a:t>8</a:t>
            </a:r>
            <a:r>
              <a:rPr lang="ko-KR" altLang="en-US" dirty="0"/>
              <a:t>월과 올해 </a:t>
            </a:r>
            <a:r>
              <a:rPr lang="en-US" altLang="ko-KR" dirty="0"/>
              <a:t>1</a:t>
            </a:r>
            <a:r>
              <a:rPr lang="ko-KR" altLang="en-US" dirty="0"/>
              <a:t>월의 기사를 통해 알 수 있듯</a:t>
            </a:r>
            <a:r>
              <a:rPr lang="en-US" altLang="ko-KR" dirty="0"/>
              <a:t>, </a:t>
            </a:r>
            <a:r>
              <a:rPr lang="ko-KR" altLang="en-US" dirty="0"/>
              <a:t>인스타그램은 현재 우리나라에서 가장 많이 사용되는 </a:t>
            </a:r>
            <a:r>
              <a:rPr lang="en-US" altLang="ko-KR" dirty="0" err="1"/>
              <a:t>sns</a:t>
            </a:r>
            <a:r>
              <a:rPr lang="ko-KR" altLang="en-US" dirty="0" err="1"/>
              <a:t>어플리케이션이자</a:t>
            </a:r>
            <a:r>
              <a:rPr lang="ko-KR" altLang="en-US" dirty="0"/>
              <a:t> 다운로드 횟수가 가장 빨리 앞지르고 있는 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주 사용목적은 </a:t>
            </a:r>
            <a:r>
              <a:rPr lang="en-US" altLang="ko-KR" dirty="0"/>
              <a:t>~~</a:t>
            </a:r>
            <a:r>
              <a:rPr lang="ko-KR" altLang="en-US" dirty="0"/>
              <a:t>로 나누어져 있으며 친교교제</a:t>
            </a:r>
            <a:r>
              <a:rPr lang="en-US" altLang="ko-KR" dirty="0"/>
              <a:t>, </a:t>
            </a:r>
            <a:r>
              <a:rPr lang="ko-KR" altLang="en-US" dirty="0" err="1"/>
              <a:t>단순시간보냄을</a:t>
            </a:r>
            <a:r>
              <a:rPr lang="ko-KR" altLang="en-US" dirty="0"/>
              <a:t> 넘어 </a:t>
            </a:r>
            <a:r>
              <a:rPr lang="en-US" altLang="ko-KR" dirty="0"/>
              <a:t>‘</a:t>
            </a:r>
            <a:r>
              <a:rPr lang="ko-KR" altLang="en-US" dirty="0"/>
              <a:t>정보나 지식을 공유</a:t>
            </a:r>
            <a:r>
              <a:rPr lang="en-US" altLang="ko-KR" dirty="0"/>
              <a:t>’</a:t>
            </a:r>
            <a:r>
              <a:rPr lang="ko-KR" altLang="en-US" dirty="0"/>
              <a:t>하고 </a:t>
            </a:r>
            <a:r>
              <a:rPr lang="en-US" altLang="ko-KR" dirty="0"/>
              <a:t>‘</a:t>
            </a:r>
            <a:r>
              <a:rPr lang="ko-KR" altLang="en-US" dirty="0"/>
              <a:t>개인적 관심사를 기록하는 </a:t>
            </a:r>
            <a:r>
              <a:rPr lang="en-US" altLang="ko-KR" dirty="0" err="1"/>
              <a:t>snss</a:t>
            </a:r>
            <a:r>
              <a:rPr lang="en-US" altLang="ko-KR" dirty="0"/>
              <a:t>’</a:t>
            </a:r>
            <a:r>
              <a:rPr lang="ko-KR" altLang="en-US" dirty="0"/>
              <a:t>에서 타인이 게시한 콘텐츠를 자주 살펴본다는 것을 확인할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69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단지 높아지는 사용자수 뿐만 아니라 인스타그램은 다양한 연령의 다양한 사람들이 사용하는 </a:t>
            </a:r>
            <a:r>
              <a:rPr lang="en-US" altLang="ko-KR" dirty="0" err="1"/>
              <a:t>sns</a:t>
            </a:r>
            <a:r>
              <a:rPr lang="ko-KR" altLang="en-US" dirty="0"/>
              <a:t>어플리케이션입니다</a:t>
            </a:r>
            <a:r>
              <a:rPr lang="en-US" altLang="ko-KR" dirty="0"/>
              <a:t>. </a:t>
            </a:r>
            <a:r>
              <a:rPr lang="ko-KR" altLang="en-US" dirty="0"/>
              <a:t>실제 우리나라에서 사용자가 </a:t>
            </a:r>
            <a:r>
              <a:rPr lang="ko-KR" altLang="en-US" dirty="0" err="1"/>
              <a:t>가장많은</a:t>
            </a:r>
            <a:r>
              <a:rPr lang="ko-KR" altLang="en-US" dirty="0"/>
              <a:t> </a:t>
            </a:r>
            <a:r>
              <a:rPr lang="en-US" altLang="ko-KR" dirty="0"/>
              <a:t>top5 </a:t>
            </a:r>
            <a:r>
              <a:rPr lang="en-US" altLang="ko-KR" dirty="0" err="1"/>
              <a:t>sns</a:t>
            </a:r>
            <a:r>
              <a:rPr lang="ko-KR" altLang="en-US" dirty="0"/>
              <a:t>인 트위터</a:t>
            </a:r>
            <a:r>
              <a:rPr lang="en-US" altLang="ko-KR" dirty="0"/>
              <a:t>,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카카오스토리</a:t>
            </a:r>
            <a:r>
              <a:rPr lang="en-US" altLang="ko-KR" dirty="0"/>
              <a:t>, </a:t>
            </a:r>
            <a:r>
              <a:rPr lang="ko-KR" altLang="en-US" dirty="0"/>
              <a:t>인스타그램</a:t>
            </a:r>
            <a:r>
              <a:rPr lang="en-US" altLang="ko-KR" dirty="0"/>
              <a:t>, </a:t>
            </a:r>
            <a:r>
              <a:rPr lang="ko-KR" altLang="en-US" dirty="0"/>
              <a:t>네이버밴드 중 나이대별</a:t>
            </a:r>
            <a:r>
              <a:rPr lang="en-US" altLang="ko-KR" dirty="0"/>
              <a:t>, </a:t>
            </a:r>
            <a:r>
              <a:rPr lang="ko-KR" altLang="en-US" dirty="0"/>
              <a:t>직업별 분류에서 가장 많이 사용하는 </a:t>
            </a:r>
            <a:r>
              <a:rPr lang="en-US" altLang="ko-KR" dirty="0" err="1"/>
              <a:t>sns</a:t>
            </a:r>
            <a:r>
              <a:rPr lang="ko-KR" altLang="en-US" dirty="0"/>
              <a:t>는 빨간색으로 </a:t>
            </a:r>
            <a:r>
              <a:rPr lang="ko-KR" altLang="en-US" dirty="0" err="1"/>
              <a:t>표시되어있는</a:t>
            </a:r>
            <a:r>
              <a:rPr lang="ko-KR" altLang="en-US" dirty="0"/>
              <a:t> 인스타그램인 것을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7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 서비스의 타겟은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인스타그래머중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micro influencer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마인이란 첫째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둘쨰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~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저희는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피드중에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광고라는 해시태그를 보면 부정적인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마음이생긴다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~~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연구논문을 보면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마이크로인플루언서들은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그런걸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상괘할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수 있음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마케팅에서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스폰서십 공시를 했을 때의 영향력을 재검증하고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스폰서십 공시 효과에 미치는 영향을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구체적으로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상호작용성이 지각되는 정도에 따라 지각된 진정성과 동일시를 통해 스폰서십 공시 유무에 따른 광고효과성의 차이를 조절하는지 검증하였다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연구 결과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 유무에 따른 광고효과성의 차이는 발견되지 않았다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그러나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지각된 상호작용성과 광고효과성의 관계에서 지각된 진정성과 동일시의 매개효과가 유의했다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또한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공시와 광고효과성의 관계에서 지각된 진정성과 동일시의 매개효과를 지각된 상호작용성이 조절하는 것으로 나타났다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본 연구는 인스타그램 마이크로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효과성을 검증하고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스폰서십 공시가 법률적으로 명시되어 있는 상황에서 스폰서십 공시의 부정적인 효과가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인플루언서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-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팔로워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간의 상호작용성에 의해 상쇄될 수 있음을 밝혔다는 점에서 마케팅적 함의가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2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분석 툴은 </a:t>
            </a:r>
            <a:r>
              <a:rPr lang="ko-KR" altLang="en-US" dirty="0" err="1"/>
              <a:t>데이터크롤링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시각화를 위한 </a:t>
            </a:r>
            <a:r>
              <a:rPr lang="en-US" altLang="ko-KR" dirty="0"/>
              <a:t>python</a:t>
            </a:r>
            <a:r>
              <a:rPr lang="ko-KR" altLang="en-US" dirty="0"/>
              <a:t>과 통계적 분석을 하기위한 </a:t>
            </a:r>
            <a:r>
              <a:rPr lang="en-US" altLang="ko-KR" dirty="0"/>
              <a:t>R </a:t>
            </a:r>
            <a:r>
              <a:rPr lang="ko-KR" altLang="en-US" dirty="0"/>
              <a:t>그리고 협업과 커뮤니케이션을 위한 </a:t>
            </a:r>
            <a:r>
              <a:rPr lang="en-US" altLang="ko-KR" dirty="0"/>
              <a:t>git</a:t>
            </a:r>
            <a:r>
              <a:rPr lang="ko-KR" altLang="en-US" dirty="0"/>
              <a:t>과 </a:t>
            </a:r>
            <a:r>
              <a:rPr lang="en-US" altLang="ko-KR" dirty="0"/>
              <a:t>notion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수집된 이미지데이터를 통해 </a:t>
            </a:r>
            <a:r>
              <a:rPr lang="ko-KR" altLang="en-US" dirty="0" err="1"/>
              <a:t>사진별</a:t>
            </a:r>
            <a:r>
              <a:rPr lang="ko-KR" altLang="en-US" dirty="0"/>
              <a:t> 카테고리를 분류할 수 있는 </a:t>
            </a:r>
            <a:r>
              <a:rPr lang="en-US" altLang="ko-KR" dirty="0"/>
              <a:t>ai</a:t>
            </a:r>
            <a:r>
              <a:rPr lang="ko-KR" altLang="en-US" dirty="0"/>
              <a:t>를 만들었고</a:t>
            </a:r>
            <a:r>
              <a:rPr lang="en-US" altLang="ko-KR" dirty="0"/>
              <a:t>, </a:t>
            </a:r>
            <a:r>
              <a:rPr lang="ko-KR" altLang="en-US" dirty="0"/>
              <a:t>수집된 인스타그램 정보를 통해 총 </a:t>
            </a:r>
            <a:r>
              <a:rPr lang="en-US" altLang="ko-KR" dirty="0"/>
              <a:t>14</a:t>
            </a:r>
            <a:r>
              <a:rPr lang="ko-KR" altLang="en-US" dirty="0"/>
              <a:t>개의 변수를 가진 하나의 </a:t>
            </a:r>
            <a:r>
              <a:rPr lang="en-US" altLang="ko-KR" dirty="0"/>
              <a:t>data</a:t>
            </a:r>
            <a:r>
              <a:rPr lang="ko-KR" altLang="en-US" dirty="0"/>
              <a:t>프레임을 완성할 수 있었습니다</a:t>
            </a:r>
            <a:r>
              <a:rPr lang="en-US" altLang="ko-KR" dirty="0"/>
              <a:t>. </a:t>
            </a:r>
            <a:r>
              <a:rPr lang="ko-KR" altLang="en-US" dirty="0"/>
              <a:t>만든 </a:t>
            </a:r>
            <a:r>
              <a:rPr lang="en-US" altLang="ko-KR" dirty="0"/>
              <a:t>ai</a:t>
            </a:r>
            <a:r>
              <a:rPr lang="ko-KR" altLang="en-US" dirty="0"/>
              <a:t>로 사진을 분류하면</a:t>
            </a:r>
            <a:r>
              <a:rPr lang="en-US" altLang="ko-KR" dirty="0"/>
              <a:t>, </a:t>
            </a:r>
            <a:r>
              <a:rPr lang="ko-KR" altLang="en-US" dirty="0"/>
              <a:t>해당 키워드로 검색된 정보를 가져와 문구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ID, </a:t>
            </a:r>
            <a:r>
              <a:rPr lang="ko-KR" altLang="en-US" dirty="0"/>
              <a:t>문구의 길이 등을 추천해주는 과정을 밟았습니다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5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데이터 수집 방법입니다</a:t>
            </a:r>
            <a:r>
              <a:rPr lang="en-US" altLang="ko-KR" dirty="0"/>
              <a:t>. </a:t>
            </a:r>
            <a:r>
              <a:rPr lang="ko-KR" altLang="en-US" dirty="0"/>
              <a:t>먼저 이미지데이터 수집은 </a:t>
            </a:r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beautifulsoup</a:t>
            </a:r>
            <a:r>
              <a:rPr lang="ko-KR" altLang="en-US" dirty="0"/>
              <a:t>과 </a:t>
            </a:r>
            <a:r>
              <a:rPr lang="en-US" altLang="ko-KR" dirty="0"/>
              <a:t>selenium</a:t>
            </a:r>
            <a:r>
              <a:rPr lang="ko-KR" altLang="en-US" dirty="0"/>
              <a:t>라이브러리를 사용하였습니다</a:t>
            </a:r>
            <a:r>
              <a:rPr lang="en-US" altLang="ko-KR" dirty="0"/>
              <a:t>.</a:t>
            </a:r>
            <a:r>
              <a:rPr lang="ko-KR" altLang="en-US" dirty="0"/>
              <a:t> 각 </a:t>
            </a:r>
            <a:r>
              <a:rPr lang="en-US" altLang="ko-KR" dirty="0" err="1"/>
              <a:t>Kaggle,naver,google</a:t>
            </a:r>
            <a:r>
              <a:rPr lang="ko-KR" altLang="en-US" dirty="0"/>
              <a:t>이미지로 부터 </a:t>
            </a:r>
            <a:r>
              <a:rPr lang="en-US" altLang="ko-KR" dirty="0"/>
              <a:t>7</a:t>
            </a:r>
            <a:r>
              <a:rPr lang="ko-KR" altLang="en-US" dirty="0"/>
              <a:t>개의 카테고리 총 </a:t>
            </a:r>
            <a:r>
              <a:rPr lang="en-US" altLang="ko-KR" dirty="0"/>
              <a:t>28,080</a:t>
            </a:r>
            <a:r>
              <a:rPr lang="ko-KR" altLang="en-US" dirty="0"/>
              <a:t>장의 훈련데이터를 </a:t>
            </a:r>
            <a:r>
              <a:rPr lang="ko-KR" altLang="en-US" dirty="0" err="1"/>
              <a:t>크롤링</a:t>
            </a:r>
            <a:r>
              <a:rPr lang="ko-KR" altLang="en-US" dirty="0"/>
              <a:t> 해올 수 있었습니다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446D4-1038-44B4-933A-65DA8645A7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1AAB-1557-ED39-7A9D-EB4EA5AB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BC6CCF-3559-A785-4ABA-DE01F5D61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D9E72-6F3D-F584-B2AF-20DFA9DB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655FF-D61E-BE47-CA9C-2BF65916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D00BB-FB23-4B66-9C44-9A4102D1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0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6A954-9B47-A56C-5DAF-44571507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5DC33C-65B6-7515-7C36-C0E00C8F2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8D124-85F9-F5CA-E09F-CB3DE63F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D3CD1-243F-34EC-B6D5-5FF36A02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F7F39-A6C8-51E8-7C9E-52E058C6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5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803125-DE4E-9CB9-D16F-9DD7E0FDC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D3610D-F22D-0A0D-8B81-AB03CA2B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3C1C0-8353-7539-73BA-0C7ED867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2A5B11-9AF8-DFD1-6BD8-E8D62BCC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E12F3-7CA9-5A87-22E0-3341C1F7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4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BE30D-0BCA-CD80-7826-93E6EA4C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04715-172D-BCE0-3BB8-1D04AD87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35CB2-1B5B-963F-5F22-7B76DCF1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2D61E-D551-797B-40F5-31271EF4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8E47C-BC51-1618-CC1D-A024B96F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9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59FF9-7BF4-1CA4-0906-6834148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07193-A7A6-8B00-30EF-6FD3AA685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201F9-C021-4260-F192-7AE482FE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C1891-D585-0F9C-2017-6BBA7192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78AC7-E0B7-2488-196C-8DD4284C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34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DE246-B9D4-27A2-1E1E-1CCAFA9E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323249-0B47-BEB1-DA89-E50D4B26D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2C61F-42E7-8968-1830-49070E8B2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F818E9-D849-4563-67CE-5EEB0CF9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0DF644-3B69-866C-64CF-E6CA11E3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B559B-1C34-47B0-1177-2E77DEB4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59FFF-653A-11DF-0D94-C8AB3817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AA74-9C3B-64CB-7A8C-1FFABEA59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A0C189-9856-59ED-BCE0-06406DC2F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1D88D9-3DE0-1444-A73B-5A11485C9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D9D4DD-0FF4-2A1B-07FE-2B6BE1C97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65C9B9-CFD2-551B-340D-F2EA326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E14F16-79AB-B8B3-5640-62C6E6CA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1B3F53-E4E7-B4FC-D008-1D154FA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4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89407-0542-8B02-CC48-36EEC2CD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543180-A8F6-89DE-B21C-1E51C58E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87DCF0-BD75-188D-1DD1-72643047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4E42A9-ACDB-40E2-654B-ABF86CB6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83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4E85EC-FF86-DF24-8FA2-A06B967D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FE3938-DF37-D6BD-CE2C-9AAC9C41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925D7-E90C-30FF-ED31-DEED1E83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8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D8EFA-DB15-AD5F-6997-BDEA8A10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1B072-675C-D724-628B-26DE81D49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D121F6-CBB1-1859-1B05-C41667E58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F6320-1B21-1E3B-B7F5-A202F9DA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CA1B3-C8A5-1669-82DF-65D37E1D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FDC84-66C8-FB3F-FCBF-58CBB6EB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58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E58EB-48A3-2790-A5B4-84EE97E3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D01308-C29F-DAB6-48B8-A6DFFAE5E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4064D-7940-AF0B-3F8E-A27BD541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FA5B1-AD34-9E4F-819D-70DA44A9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DACDF7-D484-1066-6C48-C0E82A03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5C154-B5BB-6616-A63C-4771967C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41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77CD7C-C90E-A8F8-2841-0076DEC0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6966EE-4FE6-6CEC-22A3-6EA2A0995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0D584-56F7-857C-96EB-97B0CDAF8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A52A-DCCD-4FA8-A2E7-7C153DAEF82D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7113C-7C48-A7D9-E816-CA0C33C01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9E827-FF6C-393A-88BA-F4EF02F19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7459F-AC26-48EA-B02F-89F5F6E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9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9.png"/><Relationship Id="rId5" Type="http://schemas.microsoft.com/office/2007/relationships/hdphoto" Target="../media/hdphoto1.wdp"/><Relationship Id="rId10" Type="http://schemas.openxmlformats.org/officeDocument/2006/relationships/image" Target="../media/image38.svg"/><Relationship Id="rId4" Type="http://schemas.openxmlformats.org/officeDocument/2006/relationships/image" Target="../media/image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3" Type="http://schemas.openxmlformats.org/officeDocument/2006/relationships/image" Target="../media/image45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17" Type="http://schemas.openxmlformats.org/officeDocument/2006/relationships/image" Target="../media/image51.png"/><Relationship Id="rId2" Type="http://schemas.openxmlformats.org/officeDocument/2006/relationships/image" Target="../media/image16.png"/><Relationship Id="rId16" Type="http://schemas.openxmlformats.org/officeDocument/2006/relationships/image" Target="../media/image50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47.png"/><Relationship Id="rId5" Type="http://schemas.openxmlformats.org/officeDocument/2006/relationships/image" Target="../media/image46.png"/><Relationship Id="rId15" Type="http://schemas.openxmlformats.org/officeDocument/2006/relationships/image" Target="../media/image1.png"/><Relationship Id="rId10" Type="http://schemas.microsoft.com/office/2007/relationships/hdphoto" Target="../media/hdphoto1.wdp"/><Relationship Id="rId19" Type="http://schemas.openxmlformats.org/officeDocument/2006/relationships/image" Target="../media/image12.png"/><Relationship Id="rId4" Type="http://schemas.microsoft.com/office/2007/relationships/hdphoto" Target="../media/hdphoto3.wdp"/><Relationship Id="rId9" Type="http://schemas.openxmlformats.org/officeDocument/2006/relationships/image" Target="../media/image2.png"/><Relationship Id="rId1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kci.go.kr/kciportal/ci/sereArticleSearch/ciSereArtiView.kci?sereArticleSearchBean.artiId=ART00265488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B6DB8D7-0FCA-5D53-46F2-71FF03771BEC}"/>
              </a:ext>
            </a:extLst>
          </p:cNvPr>
          <p:cNvSpPr/>
          <p:nvPr/>
        </p:nvSpPr>
        <p:spPr>
          <a:xfrm>
            <a:off x="1187726" y="374374"/>
            <a:ext cx="5160064" cy="6109251"/>
          </a:xfrm>
          <a:custGeom>
            <a:avLst/>
            <a:gdLst>
              <a:gd name="connsiteX0" fmla="*/ 217004 w 5160064"/>
              <a:gd name="connsiteY0" fmla="*/ 619539 h 6109251"/>
              <a:gd name="connsiteX1" fmla="*/ 217004 w 5160064"/>
              <a:gd name="connsiteY1" fmla="*/ 4727713 h 6109251"/>
              <a:gd name="connsiteX2" fmla="*/ 4961281 w 5160064"/>
              <a:gd name="connsiteY2" fmla="*/ 4727713 h 6109251"/>
              <a:gd name="connsiteX3" fmla="*/ 4961281 w 5160064"/>
              <a:gd name="connsiteY3" fmla="*/ 619539 h 6109251"/>
              <a:gd name="connsiteX4" fmla="*/ 0 w 5160064"/>
              <a:gd name="connsiteY4" fmla="*/ 0 h 6109251"/>
              <a:gd name="connsiteX5" fmla="*/ 5160064 w 5160064"/>
              <a:gd name="connsiteY5" fmla="*/ 0 h 6109251"/>
              <a:gd name="connsiteX6" fmla="*/ 5160064 w 5160064"/>
              <a:gd name="connsiteY6" fmla="*/ 6109251 h 6109251"/>
              <a:gd name="connsiteX7" fmla="*/ 0 w 5160064"/>
              <a:gd name="connsiteY7" fmla="*/ 6109251 h 610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0064" h="6109251">
                <a:moveTo>
                  <a:pt x="217004" y="619539"/>
                </a:moveTo>
                <a:lnTo>
                  <a:pt x="217004" y="4727713"/>
                </a:lnTo>
                <a:lnTo>
                  <a:pt x="4961281" y="4727713"/>
                </a:lnTo>
                <a:lnTo>
                  <a:pt x="4961281" y="619539"/>
                </a:lnTo>
                <a:close/>
                <a:moveTo>
                  <a:pt x="0" y="0"/>
                </a:moveTo>
                <a:lnTo>
                  <a:pt x="5160064" y="0"/>
                </a:lnTo>
                <a:lnTo>
                  <a:pt x="5160064" y="6109251"/>
                </a:lnTo>
                <a:lnTo>
                  <a:pt x="0" y="610925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BD3F595-8B7E-2339-AA01-41C339E8C933}"/>
              </a:ext>
            </a:extLst>
          </p:cNvPr>
          <p:cNvSpPr/>
          <p:nvPr/>
        </p:nvSpPr>
        <p:spPr>
          <a:xfrm>
            <a:off x="1486805" y="484966"/>
            <a:ext cx="448011" cy="451315"/>
          </a:xfrm>
          <a:prstGeom prst="ellipse">
            <a:avLst/>
          </a:prstGeom>
          <a:noFill/>
          <a:ln w="28575">
            <a:gradFill flip="none" rotWithShape="1">
              <a:gsLst>
                <a:gs pos="65000">
                  <a:srgbClr val="E6466D"/>
                </a:gs>
                <a:gs pos="49000">
                  <a:srgbClr val="624CC8"/>
                </a:gs>
                <a:gs pos="80000">
                  <a:srgbClr val="FF9248"/>
                </a:gs>
                <a:gs pos="29000">
                  <a:srgbClr val="BF33B0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3C5F41-53CA-DCF9-6C59-F0043AB8E3AD}"/>
              </a:ext>
            </a:extLst>
          </p:cNvPr>
          <p:cNvGrpSpPr/>
          <p:nvPr/>
        </p:nvGrpSpPr>
        <p:grpSpPr>
          <a:xfrm>
            <a:off x="2080591" y="458463"/>
            <a:ext cx="1497496" cy="560955"/>
            <a:chOff x="2690190" y="484966"/>
            <a:chExt cx="1683027" cy="7452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56DC79-316B-D402-F81D-834E65305392}"/>
                </a:ext>
              </a:extLst>
            </p:cNvPr>
            <p:cNvSpPr txBox="1"/>
            <p:nvPr/>
          </p:nvSpPr>
          <p:spPr>
            <a:xfrm>
              <a:off x="2690190" y="484966"/>
              <a:ext cx="1683027" cy="449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TEAM_Finale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FAD3C8-B7C8-E314-79A6-7265FBA08420}"/>
                </a:ext>
              </a:extLst>
            </p:cNvPr>
            <p:cNvSpPr txBox="1"/>
            <p:nvPr/>
          </p:nvSpPr>
          <p:spPr>
            <a:xfrm>
              <a:off x="2690190" y="862209"/>
              <a:ext cx="1683027" cy="368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에이콘아카데미</a:t>
              </a:r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_0127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9611BDDF-4C85-509B-FEDF-F43394C08298}"/>
              </a:ext>
            </a:extLst>
          </p:cNvPr>
          <p:cNvSpPr/>
          <p:nvPr/>
        </p:nvSpPr>
        <p:spPr>
          <a:xfrm>
            <a:off x="5868735" y="657225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966B27A-3D36-05F4-FA73-4D6225945DAC}"/>
              </a:ext>
            </a:extLst>
          </p:cNvPr>
          <p:cNvSpPr/>
          <p:nvPr/>
        </p:nvSpPr>
        <p:spPr>
          <a:xfrm>
            <a:off x="6039230" y="652419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2A85C9A0-5E32-AAA2-8840-052CBF65455E}"/>
              </a:ext>
            </a:extLst>
          </p:cNvPr>
          <p:cNvSpPr/>
          <p:nvPr/>
        </p:nvSpPr>
        <p:spPr>
          <a:xfrm rot="16200000">
            <a:off x="1855315" y="5123768"/>
            <a:ext cx="295927" cy="307318"/>
          </a:xfrm>
          <a:prstGeom prst="wedgeEllipse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106DE79-4053-2596-A591-2F779095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54" y="5137230"/>
            <a:ext cx="327170" cy="2959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D82BD4-B3B3-EF0B-9537-AA04907CB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386" y="5150883"/>
            <a:ext cx="307318" cy="32509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0667A1D-515B-A3D8-EFDF-0A30D26BC09B}"/>
              </a:ext>
            </a:extLst>
          </p:cNvPr>
          <p:cNvSpPr/>
          <p:nvPr/>
        </p:nvSpPr>
        <p:spPr>
          <a:xfrm>
            <a:off x="5702985" y="652419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1D1B628-1F2D-9F16-9E9E-7F4CCFB115D2}"/>
              </a:ext>
            </a:extLst>
          </p:cNvPr>
          <p:cNvSpPr/>
          <p:nvPr/>
        </p:nvSpPr>
        <p:spPr>
          <a:xfrm>
            <a:off x="3596681" y="523846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5E3C8F5-78CC-5215-4957-D4022DFDADDA}"/>
              </a:ext>
            </a:extLst>
          </p:cNvPr>
          <p:cNvSpPr/>
          <p:nvPr/>
        </p:nvSpPr>
        <p:spPr>
          <a:xfrm>
            <a:off x="3767176" y="5233662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63DA702-9756-9855-AFC7-D9987877B819}"/>
              </a:ext>
            </a:extLst>
          </p:cNvPr>
          <p:cNvSpPr/>
          <p:nvPr/>
        </p:nvSpPr>
        <p:spPr>
          <a:xfrm>
            <a:off x="3430931" y="5233662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1EBE109-28E5-0081-228A-4495295ED25F}"/>
              </a:ext>
            </a:extLst>
          </p:cNvPr>
          <p:cNvSpPr/>
          <p:nvPr/>
        </p:nvSpPr>
        <p:spPr>
          <a:xfrm>
            <a:off x="3933057" y="5241428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23B3057F-412C-6E43-DF34-9E6ACBCA8600}"/>
              </a:ext>
            </a:extLst>
          </p:cNvPr>
          <p:cNvSpPr/>
          <p:nvPr/>
        </p:nvSpPr>
        <p:spPr>
          <a:xfrm rot="10800000">
            <a:off x="5731910" y="5150879"/>
            <a:ext cx="307320" cy="481293"/>
          </a:xfrm>
          <a:custGeom>
            <a:avLst/>
            <a:gdLst>
              <a:gd name="connsiteX0" fmla="*/ 622842 w 622842"/>
              <a:gd name="connsiteY0" fmla="*/ 1097244 h 1097244"/>
              <a:gd name="connsiteX1" fmla="*/ 0 w 622842"/>
              <a:gd name="connsiteY1" fmla="*/ 1097244 h 1097244"/>
              <a:gd name="connsiteX2" fmla="*/ 0 w 622842"/>
              <a:gd name="connsiteY2" fmla="*/ 441339 h 1097244"/>
              <a:gd name="connsiteX3" fmla="*/ 0 w 622842"/>
              <a:gd name="connsiteY3" fmla="*/ 439173 h 1097244"/>
              <a:gd name="connsiteX4" fmla="*/ 0 w 622842"/>
              <a:gd name="connsiteY4" fmla="*/ 631 h 1097244"/>
              <a:gd name="connsiteX5" fmla="*/ 310176 w 622842"/>
              <a:gd name="connsiteY5" fmla="*/ 430432 h 1097244"/>
              <a:gd name="connsiteX6" fmla="*/ 620808 w 622842"/>
              <a:gd name="connsiteY6" fmla="*/ 0 h 1097244"/>
              <a:gd name="connsiteX7" fmla="*/ 620808 w 622842"/>
              <a:gd name="connsiteY7" fmla="*/ 439173 h 1097244"/>
              <a:gd name="connsiteX8" fmla="*/ 622842 w 622842"/>
              <a:gd name="connsiteY8" fmla="*/ 439173 h 109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42" h="1097244">
                <a:moveTo>
                  <a:pt x="622842" y="1097244"/>
                </a:moveTo>
                <a:lnTo>
                  <a:pt x="0" y="1097244"/>
                </a:lnTo>
                <a:lnTo>
                  <a:pt x="0" y="441339"/>
                </a:lnTo>
                <a:lnTo>
                  <a:pt x="0" y="439173"/>
                </a:lnTo>
                <a:lnTo>
                  <a:pt x="0" y="631"/>
                </a:lnTo>
                <a:lnTo>
                  <a:pt x="310176" y="430432"/>
                </a:lnTo>
                <a:lnTo>
                  <a:pt x="620808" y="0"/>
                </a:lnTo>
                <a:lnTo>
                  <a:pt x="620808" y="439173"/>
                </a:lnTo>
                <a:lnTo>
                  <a:pt x="622842" y="439173"/>
                </a:lnTo>
                <a:close/>
              </a:path>
            </a:pathLst>
          </a:cu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 	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4E2E05-F90F-4EEE-170D-563253EF73CD}"/>
              </a:ext>
            </a:extLst>
          </p:cNvPr>
          <p:cNvGrpSpPr/>
          <p:nvPr/>
        </p:nvGrpSpPr>
        <p:grpSpPr>
          <a:xfrm>
            <a:off x="1486805" y="5537306"/>
            <a:ext cx="2518252" cy="868731"/>
            <a:chOff x="2690190" y="484966"/>
            <a:chExt cx="2830249" cy="11541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9C0D51-E9EF-A2BF-6B44-EC2F6735A6A1}"/>
                </a:ext>
              </a:extLst>
            </p:cNvPr>
            <p:cNvSpPr txBox="1"/>
            <p:nvPr/>
          </p:nvSpPr>
          <p:spPr>
            <a:xfrm>
              <a:off x="2690190" y="484966"/>
              <a:ext cx="1683027" cy="449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233 Likes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8638D0-4FE2-F873-AE71-444284AFD32A}"/>
                </a:ext>
              </a:extLst>
            </p:cNvPr>
            <p:cNvSpPr txBox="1"/>
            <p:nvPr/>
          </p:nvSpPr>
          <p:spPr>
            <a:xfrm>
              <a:off x="2690190" y="862209"/>
              <a:ext cx="2830249" cy="776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전대한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임성길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박주현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이소민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남수민</a:t>
              </a:r>
              <a:r>
                <a:rPr lang="en-US" altLang="ko-KR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</a:t>
              </a:r>
              <a:r>
                <a:rPr lang="ko-KR" altLang="en-US" sz="16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박명훈</a:t>
              </a:r>
              <a:endPara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41E6DE-B6E0-8704-7328-7A85DD233037}"/>
              </a:ext>
            </a:extLst>
          </p:cNvPr>
          <p:cNvSpPr txBox="1"/>
          <p:nvPr/>
        </p:nvSpPr>
        <p:spPr>
          <a:xfrm>
            <a:off x="7116417" y="2278682"/>
            <a:ext cx="36708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추천해드립니다</a:t>
            </a:r>
            <a:r>
              <a:rPr lang="en-US" altLang="ko-KR" sz="4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4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2AC81C-5588-3FA1-D835-E12D00300DB1}"/>
              </a:ext>
            </a:extLst>
          </p:cNvPr>
          <p:cNvCxnSpPr>
            <a:cxnSpLocks/>
          </p:cNvCxnSpPr>
          <p:nvPr/>
        </p:nvCxnSpPr>
        <p:spPr>
          <a:xfrm>
            <a:off x="7120156" y="3010095"/>
            <a:ext cx="36671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BFD0081-BBA7-9C2D-E92A-D50CB4DA7918}"/>
              </a:ext>
            </a:extLst>
          </p:cNvPr>
          <p:cNvCxnSpPr>
            <a:cxnSpLocks/>
          </p:cNvCxnSpPr>
          <p:nvPr/>
        </p:nvCxnSpPr>
        <p:spPr>
          <a:xfrm>
            <a:off x="7120156" y="2254028"/>
            <a:ext cx="36671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C5CABED-8FE9-B7C5-3004-C9C9C736B333}"/>
              </a:ext>
            </a:extLst>
          </p:cNvPr>
          <p:cNvSpPr txBox="1"/>
          <p:nvPr/>
        </p:nvSpPr>
        <p:spPr>
          <a:xfrm>
            <a:off x="7116417" y="3410227"/>
            <a:ext cx="367085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모델설계 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분석 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문구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태그추천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A565B7-BFF4-9D21-52B2-D0C0770E35F4}"/>
              </a:ext>
            </a:extLst>
          </p:cNvPr>
          <p:cNvSpPr txBox="1"/>
          <p:nvPr/>
        </p:nvSpPr>
        <p:spPr>
          <a:xfrm>
            <a:off x="7899883" y="350160"/>
            <a:ext cx="36708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en-US" altLang="ko-KR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829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결과물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(Model)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7526979" y="3306269"/>
            <a:ext cx="563938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그룹, 여러개이(가) 표시된 사진&#10;&#10;자동 생성된 설명">
            <a:extLst>
              <a:ext uri="{FF2B5EF4-FFF2-40B4-BE49-F238E27FC236}">
                <a16:creationId xmlns:a16="http://schemas.microsoft.com/office/drawing/2014/main" id="{7B6848E0-0C67-DDA8-F949-8DDBE2615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" y="1042848"/>
            <a:ext cx="7344413" cy="5078983"/>
          </a:xfrm>
          <a:prstGeom prst="rect">
            <a:avLst/>
          </a:prstGeom>
        </p:spPr>
      </p:pic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52626144-2F21-E562-61B3-987087B9B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02415" y="1158499"/>
            <a:ext cx="914400" cy="914400"/>
          </a:xfrm>
          <a:prstGeom prst="rect">
            <a:avLst/>
          </a:prstGeom>
        </p:spPr>
      </p:pic>
      <p:pic>
        <p:nvPicPr>
          <p:cNvPr id="25" name="그래픽 24" descr="확인 표시 단색으로 채워진">
            <a:extLst>
              <a:ext uri="{FF2B5EF4-FFF2-40B4-BE49-F238E27FC236}">
                <a16:creationId xmlns:a16="http://schemas.microsoft.com/office/drawing/2014/main" id="{EB81BFF5-D09C-4E9B-12C9-7ABE24C3E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8957" y="28875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D1FACF-F059-499D-354A-6043D46D3DD5}"/>
              </a:ext>
            </a:extLst>
          </p:cNvPr>
          <p:cNvSpPr txBox="1"/>
          <p:nvPr/>
        </p:nvSpPr>
        <p:spPr>
          <a:xfrm>
            <a:off x="8437420" y="1746703"/>
            <a:ext cx="2985991" cy="2281476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MobileNet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Lr(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학습률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= 0.00001</a:t>
            </a:r>
          </a:p>
          <a:p>
            <a:pPr marL="514350" indent="-514350">
              <a:buAutoNum type="arabicPeriod"/>
            </a:pP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은닉층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= 3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Epochs = 50</a:t>
            </a:r>
          </a:p>
          <a:p>
            <a:pPr marL="514350" indent="-514350">
              <a:buAutoNum type="arabicPeriod"/>
            </a:pP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Batch_size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= 128</a:t>
            </a:r>
            <a:endParaRPr lang="en-US" altLang="ko-KR" sz="160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000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Train = 99.72</a:t>
            </a:r>
          </a:p>
          <a:p>
            <a:r>
              <a:rPr lang="en-US" altLang="ko-KR" sz="2000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Val = </a:t>
            </a:r>
            <a:r>
              <a:rPr lang="en-US" altLang="ko-KR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96.72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7857F3-D97A-FC4A-927B-47FD1DAD56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/>
          <a:stretch/>
        </p:blipFill>
        <p:spPr>
          <a:xfrm>
            <a:off x="8219544" y="4178288"/>
            <a:ext cx="3303539" cy="1994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BAD39-09A4-33E4-B0D2-97847A0EBBF1}"/>
              </a:ext>
            </a:extLst>
          </p:cNvPr>
          <p:cNvSpPr txBox="1"/>
          <p:nvPr/>
        </p:nvSpPr>
        <p:spPr>
          <a:xfrm>
            <a:off x="9125249" y="1342958"/>
            <a:ext cx="150067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최종모델</a:t>
            </a:r>
          </a:p>
        </p:txBody>
      </p:sp>
    </p:spTree>
    <p:extLst>
      <p:ext uri="{BB962C8B-B14F-4D97-AF65-F5344CB8AC3E}">
        <p14:creationId xmlns:p14="http://schemas.microsoft.com/office/powerpoint/2010/main" val="288016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데이터 수집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46698E-D8E8-9A56-09F8-FEEE4928E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041"/>
          <a:stretch/>
        </p:blipFill>
        <p:spPr>
          <a:xfrm>
            <a:off x="3610021" y="1272784"/>
            <a:ext cx="3718579" cy="461034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B80C1F-A228-3C13-E520-C48E52515B72}"/>
              </a:ext>
            </a:extLst>
          </p:cNvPr>
          <p:cNvSpPr/>
          <p:nvPr/>
        </p:nvSpPr>
        <p:spPr>
          <a:xfrm>
            <a:off x="4023359" y="1403432"/>
            <a:ext cx="889603" cy="22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145EED-0E7F-9A40-7F4D-B63722E36F6C}"/>
              </a:ext>
            </a:extLst>
          </p:cNvPr>
          <p:cNvSpPr/>
          <p:nvPr/>
        </p:nvSpPr>
        <p:spPr>
          <a:xfrm>
            <a:off x="4023359" y="2038228"/>
            <a:ext cx="2501326" cy="2355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14250D-C766-4E55-0D21-F16AFA5CA3B2}"/>
              </a:ext>
            </a:extLst>
          </p:cNvPr>
          <p:cNvSpPr/>
          <p:nvPr/>
        </p:nvSpPr>
        <p:spPr>
          <a:xfrm>
            <a:off x="4023358" y="4519761"/>
            <a:ext cx="2841515" cy="275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DBA3DE-7B08-55F5-E34E-6E751B5EB484}"/>
              </a:ext>
            </a:extLst>
          </p:cNvPr>
          <p:cNvSpPr/>
          <p:nvPr/>
        </p:nvSpPr>
        <p:spPr>
          <a:xfrm>
            <a:off x="3610020" y="5093451"/>
            <a:ext cx="603411" cy="2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D00C23A-F2A0-41C2-6958-74DCC4FB3EFC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>
            <a:off x="4912962" y="1514633"/>
            <a:ext cx="3955731" cy="634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D3D4BC3-C6C7-8A6F-3C10-B4F74767B7BD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 flipV="1">
            <a:off x="6524685" y="3076512"/>
            <a:ext cx="2344008" cy="1394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46774-AB6D-224B-97F5-3BCFC8DCDA4B}"/>
              </a:ext>
            </a:extLst>
          </p:cNvPr>
          <p:cNvCxnSpPr>
            <a:cxnSpLocks/>
            <a:stCxn id="37" idx="3"/>
            <a:endCxn id="57" idx="1"/>
          </p:cNvCxnSpPr>
          <p:nvPr/>
        </p:nvCxnSpPr>
        <p:spPr>
          <a:xfrm flipV="1">
            <a:off x="6864873" y="4057842"/>
            <a:ext cx="2010424" cy="5997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7FF45A4-07FC-0BF3-31B2-5BCCAF782A30}"/>
              </a:ext>
            </a:extLst>
          </p:cNvPr>
          <p:cNvCxnSpPr>
            <a:cxnSpLocks/>
            <a:stCxn id="38" idx="3"/>
            <a:endCxn id="58" idx="1"/>
          </p:cNvCxnSpPr>
          <p:nvPr/>
        </p:nvCxnSpPr>
        <p:spPr>
          <a:xfrm flipV="1">
            <a:off x="4213431" y="5075003"/>
            <a:ext cx="4661866" cy="125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FA17CF9-A9EF-5857-B8D5-40EB9B4DE688}"/>
              </a:ext>
            </a:extLst>
          </p:cNvPr>
          <p:cNvSpPr txBox="1"/>
          <p:nvPr/>
        </p:nvSpPr>
        <p:spPr>
          <a:xfrm>
            <a:off x="8868693" y="1964369"/>
            <a:ext cx="225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ID(</a:t>
            </a:r>
            <a:r>
              <a:rPr lang="ko-KR" altLang="en-US"/>
              <a:t>인스타그램 계정</a:t>
            </a:r>
            <a:r>
              <a:rPr lang="en-US" altLang="ko-KR" dirty="0"/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094200-0CB5-30D1-EBFA-B2416E4B5364}"/>
              </a:ext>
            </a:extLst>
          </p:cNvPr>
          <p:cNvSpPr txBox="1"/>
          <p:nvPr/>
        </p:nvSpPr>
        <p:spPr>
          <a:xfrm>
            <a:off x="8868693" y="2891846"/>
            <a:ext cx="249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Contents(</a:t>
            </a:r>
            <a:r>
              <a:rPr lang="ko-KR" altLang="en-US"/>
              <a:t>게시글 본문</a:t>
            </a:r>
            <a:r>
              <a:rPr lang="en-US" altLang="ko-KR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686F64-0ACA-5C6C-4ABD-3B7F8DD01FA0}"/>
              </a:ext>
            </a:extLst>
          </p:cNvPr>
          <p:cNvSpPr txBox="1"/>
          <p:nvPr/>
        </p:nvSpPr>
        <p:spPr>
          <a:xfrm>
            <a:off x="8875297" y="3873176"/>
            <a:ext cx="247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Tags(</a:t>
            </a:r>
            <a:r>
              <a:rPr lang="ko-KR" altLang="en-US"/>
              <a:t>게시글 해시태그</a:t>
            </a:r>
            <a:r>
              <a:rPr lang="en-US" altLang="ko-KR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C39424-E70E-100C-CA4F-0D007C21679A}"/>
              </a:ext>
            </a:extLst>
          </p:cNvPr>
          <p:cNvSpPr txBox="1"/>
          <p:nvPr/>
        </p:nvSpPr>
        <p:spPr>
          <a:xfrm>
            <a:off x="8875297" y="4890337"/>
            <a:ext cx="175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en-US" altLang="ko-KR" dirty="0"/>
              <a:t>Likes</a:t>
            </a:r>
            <a:r>
              <a:rPr lang="en-US" altLang="ko-KR"/>
              <a:t>(</a:t>
            </a:r>
            <a:r>
              <a:rPr lang="ko-KR" altLang="en-US"/>
              <a:t>좋아요수</a:t>
            </a:r>
            <a:r>
              <a:rPr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B0CD80-24C1-D4C8-B696-9878FCF606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54" r="45048" b="6786"/>
          <a:stretch/>
        </p:blipFill>
        <p:spPr>
          <a:xfrm>
            <a:off x="690401" y="1773238"/>
            <a:ext cx="2894581" cy="36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A9270-D863-0F6A-F1CF-6ED63433DA86}"/>
              </a:ext>
            </a:extLst>
          </p:cNvPr>
          <p:cNvSpPr txBox="1"/>
          <p:nvPr/>
        </p:nvSpPr>
        <p:spPr>
          <a:xfrm>
            <a:off x="8906871" y="224690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ID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로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2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차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8E3C0-C6BE-E22C-7597-6002747B47CB}"/>
              </a:ext>
            </a:extLst>
          </p:cNvPr>
          <p:cNvSpPr txBox="1"/>
          <p:nvPr/>
        </p:nvSpPr>
        <p:spPr>
          <a:xfrm>
            <a:off x="8863500" y="3219776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Followers(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팔로워수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87915-C4B1-4317-5A11-F554B3CBB0B4}"/>
              </a:ext>
            </a:extLst>
          </p:cNvPr>
          <p:cNvSpPr txBox="1"/>
          <p:nvPr/>
        </p:nvSpPr>
        <p:spPr>
          <a:xfrm>
            <a:off x="8863500" y="4468050"/>
            <a:ext cx="19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Post_num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게시글수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2C5F1B-1EEE-2C6D-CFFF-87F278330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643" y="1249637"/>
            <a:ext cx="6281172" cy="47375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94D67A-D170-BC9F-151B-0C01113B70FE}"/>
              </a:ext>
            </a:extLst>
          </p:cNvPr>
          <p:cNvSpPr/>
          <p:nvPr/>
        </p:nvSpPr>
        <p:spPr>
          <a:xfrm>
            <a:off x="3053166" y="1573754"/>
            <a:ext cx="477847" cy="171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669637-342D-A2BD-E20C-8DF6A5FA21D0}"/>
              </a:ext>
            </a:extLst>
          </p:cNvPr>
          <p:cNvSpPr/>
          <p:nvPr/>
        </p:nvSpPr>
        <p:spPr>
          <a:xfrm>
            <a:off x="3806102" y="1557830"/>
            <a:ext cx="477847" cy="171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26DC2E-9510-E122-201E-576B0D2B314B}"/>
              </a:ext>
            </a:extLst>
          </p:cNvPr>
          <p:cNvSpPr/>
          <p:nvPr/>
        </p:nvSpPr>
        <p:spPr>
          <a:xfrm>
            <a:off x="3053166" y="1303440"/>
            <a:ext cx="1087383" cy="247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63F312-94CB-4B35-8B5E-41C0FEF56884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4140549" y="1426957"/>
            <a:ext cx="4766322" cy="10046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F6C03E-231D-6958-3DBA-5283A9EA1D47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4283949" y="1643371"/>
            <a:ext cx="4579551" cy="1761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C6A45F-3BFD-F246-0F36-D91CAB9B690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3531013" y="1659295"/>
            <a:ext cx="5332487" cy="2993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3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Title:</a:t>
            </a:r>
          </a:p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Font : 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강원교육모두체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gmarket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결과물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en-US" altLang="ko-KR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DataFrame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79D77-8231-6E64-D554-7522D726E569}"/>
              </a:ext>
            </a:extLst>
          </p:cNvPr>
          <p:cNvSpPr txBox="1"/>
          <p:nvPr/>
        </p:nvSpPr>
        <p:spPr>
          <a:xfrm>
            <a:off x="367102" y="1342958"/>
            <a:ext cx="702429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endParaRPr lang="ko-KR" altLang="en-US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4" name="표 33">
            <a:extLst>
              <a:ext uri="{FF2B5EF4-FFF2-40B4-BE49-F238E27FC236}">
                <a16:creationId xmlns:a16="http://schemas.microsoft.com/office/drawing/2014/main" id="{EB76049D-6E46-7413-832C-AF37196C8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66348"/>
              </p:ext>
            </p:extLst>
          </p:nvPr>
        </p:nvGraphicFramePr>
        <p:xfrm>
          <a:off x="367099" y="1794939"/>
          <a:ext cx="7024301" cy="42778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2145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685359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2866797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345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변수이름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전처리방향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음식이름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ID(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인스타그램 계정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Post_num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게시글수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Followers(</a:t>
                      </a:r>
                      <a:r>
                        <a:rPr lang="ko-KR" alt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팔로워수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ID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Contents(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게시글 본문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정규표현식으로 특수문자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게시글 해시태그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정규표현식으로 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#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을 기준으로 추출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Tags_sum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(Tags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999275"/>
                  </a:ext>
                </a:extLst>
              </a:tr>
              <a:tr h="32666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Tags_count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빈도수 태그와 중복 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246909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Tags_rate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태그 중복 비율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en-US" altLang="ko-KR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Tags_count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/</a:t>
                      </a:r>
                      <a:r>
                        <a:rPr lang="en-US" altLang="ko-KR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Tags_sum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)*100</a:t>
                      </a:r>
                      <a:endParaRPr lang="ko-KR" alt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177156"/>
                  </a:ext>
                </a:extLst>
              </a:tr>
              <a:tr h="570275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Likes(</a:t>
                      </a:r>
                      <a:r>
                        <a:rPr lang="ko-KR" alt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좋아요수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Category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로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차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크롤링</a:t>
                      </a:r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‘가장 먼저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좋아요를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눌러보세요’ →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'</a:t>
                      </a:r>
                      <a:r>
                        <a:rPr lang="en-US" altLang="ko-KR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oo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님이 좋아합니다’ → </a:t>
                      </a:r>
                      <a:r>
                        <a:rPr lang="en-US" altLang="ko-KR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‘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여러명이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좋아합니다’ → </a:t>
                      </a:r>
                      <a:r>
                        <a:rPr lang="ko-KR" altLang="en-US" sz="900" dirty="0" err="1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중간값으로</a:t>
                      </a: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대체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687280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Scaled_likes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(Likes 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정규화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637317"/>
                  </a:ext>
                </a:extLst>
              </a:tr>
              <a:tr h="30352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Contents_len</a:t>
                      </a:r>
                      <a:r>
                        <a:rPr 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(Contents</a:t>
                      </a:r>
                      <a:r>
                        <a:rPr lang="ko-KR" altLang="en-US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의 글자수</a:t>
                      </a:r>
                      <a:r>
                        <a:rPr lang="en-US" altLang="ko-KR" sz="9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en-US" sz="9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컬럼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ffectLst/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73874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F9EBDFB-B3D6-BCAF-4EEE-F046918BB930}"/>
              </a:ext>
            </a:extLst>
          </p:cNvPr>
          <p:cNvSpPr txBox="1"/>
          <p:nvPr/>
        </p:nvSpPr>
        <p:spPr>
          <a:xfrm>
            <a:off x="9125249" y="1342958"/>
            <a:ext cx="150067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최종데이터셋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F85A3C-ADF2-BCC0-4E07-A254E17F2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563" y="1787488"/>
            <a:ext cx="3381585" cy="256346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EDE5A4-FB2F-0D6D-9C61-3DF6AB79801A}"/>
              </a:ext>
            </a:extLst>
          </p:cNvPr>
          <p:cNvGrpSpPr/>
          <p:nvPr/>
        </p:nvGrpSpPr>
        <p:grpSpPr>
          <a:xfrm>
            <a:off x="7526979" y="3306269"/>
            <a:ext cx="563938" cy="503510"/>
            <a:chOff x="367101" y="3616876"/>
            <a:chExt cx="544529" cy="503510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C7981BAE-0C27-3414-E375-625C202B7864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5730BD28-6A43-4FFD-099E-29CF64FF282C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2790DCED-EA2C-B7E9-9A9A-F88CB97D99F8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FCEB386-F0F2-D832-5738-EE4F153BAD46}"/>
              </a:ext>
            </a:extLst>
          </p:cNvPr>
          <p:cNvSpPr txBox="1"/>
          <p:nvPr/>
        </p:nvSpPr>
        <p:spPr>
          <a:xfrm>
            <a:off x="8183564" y="4350954"/>
            <a:ext cx="3381584" cy="1396127"/>
          </a:xfrm>
          <a:prstGeom prst="round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13,330</a:t>
            </a:r>
            <a:r>
              <a:rPr lang="ko-KR" altLang="en-US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r>
              <a:rPr lang="ko-KR" altLang="en-US" sz="2000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데이터</a:t>
            </a:r>
            <a:endParaRPr lang="en-US" altLang="ko-KR" sz="200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r>
              <a:rPr lang="ko-KR" altLang="en-US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r>
              <a:rPr lang="ko-KR" altLang="en-US" sz="2000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변수 및 파생변수</a:t>
            </a:r>
            <a:endParaRPr lang="en-US" altLang="ko-KR" sz="200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000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6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해보세요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954965"/>
            <a:ext cx="11772898" cy="1434717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08BE6-970B-B376-1399-A7287CD3FE38}"/>
              </a:ext>
            </a:extLst>
          </p:cNvPr>
          <p:cNvSpPr/>
          <p:nvPr/>
        </p:nvSpPr>
        <p:spPr>
          <a:xfrm>
            <a:off x="202923" y="3586336"/>
            <a:ext cx="11772898" cy="266206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44245" y="3454780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7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8BD4D5-7139-0406-04F5-F5B431C3DFB9}"/>
              </a:ext>
            </a:extLst>
          </p:cNvPr>
          <p:cNvGrpSpPr/>
          <p:nvPr/>
        </p:nvGrpSpPr>
        <p:grpSpPr>
          <a:xfrm>
            <a:off x="1290004" y="1432511"/>
            <a:ext cx="3208504" cy="523220"/>
            <a:chOff x="490533" y="1432511"/>
            <a:chExt cx="320850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15D8D5-CC62-B2E1-109B-F482548B0F9B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치킨 현황 분석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03F3E16-5FE1-6606-5077-AD83310DBB37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F2326C4-967C-76C8-8724-F77DC3508C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3C6466-83D2-7DD8-D1EB-9F076549A16C}"/>
              </a:ext>
            </a:extLst>
          </p:cNvPr>
          <p:cNvSpPr txBox="1"/>
          <p:nvPr/>
        </p:nvSpPr>
        <p:spPr>
          <a:xfrm>
            <a:off x="367101" y="200148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태그가 가장 많이 사용되었을까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8E75248-D3BE-B825-B38F-5E8709448590}"/>
              </a:ext>
            </a:extLst>
          </p:cNvPr>
          <p:cNvCxnSpPr>
            <a:cxnSpLocks/>
          </p:cNvCxnSpPr>
          <p:nvPr/>
        </p:nvCxnSpPr>
        <p:spPr>
          <a:xfrm>
            <a:off x="484674" y="2355622"/>
            <a:ext cx="3142185" cy="0"/>
          </a:xfrm>
          <a:prstGeom prst="line">
            <a:avLst/>
          </a:prstGeom>
          <a:ln w="28575">
            <a:solidFill>
              <a:srgbClr val="FF14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66FC33C-11B2-3205-8990-803C8914E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527908"/>
            <a:ext cx="3389911" cy="44428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DD15B1-68BC-A8AB-8F11-4F8B014AE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01" y="1527908"/>
            <a:ext cx="3600021" cy="4397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08D417-CBD4-23D7-CAC4-B0C2A6FE1DEE}"/>
              </a:ext>
            </a:extLst>
          </p:cNvPr>
          <p:cNvSpPr txBox="1"/>
          <p:nvPr/>
        </p:nvSpPr>
        <p:spPr>
          <a:xfrm>
            <a:off x="484674" y="2994632"/>
            <a:ext cx="481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검색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빈도수 상위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위의 해시태그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819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3C6466-83D2-7DD8-D1EB-9F076549A16C}"/>
              </a:ext>
            </a:extLst>
          </p:cNvPr>
          <p:cNvSpPr txBox="1"/>
          <p:nvPr/>
        </p:nvSpPr>
        <p:spPr>
          <a:xfrm>
            <a:off x="367101" y="2001486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태그가 가장 많이 사용되었을까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484674" y="2994632"/>
            <a:ext cx="515105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‘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검색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빈도수 상위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위의 해시태그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맛집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맛스타그램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카테고리에서 음식과 상관없이 나온 태그를 제외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치맥</a:t>
            </a:r>
            <a:r>
              <a:rPr lang="en-US" altLang="ko-KR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맥주 야식</a:t>
            </a:r>
            <a:r>
              <a:rPr lang="en-US" altLang="ko-KR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불금</a:t>
            </a:r>
            <a:r>
              <a:rPr lang="en-US" altLang="ko-KR" sz="28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후라이드</a:t>
            </a:r>
            <a:endParaRPr lang="en-US" altLang="ko-KR" sz="28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누구나홀딱반한닭</a:t>
            </a:r>
            <a:endParaRPr lang="en-US" altLang="ko-KR" sz="28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8E75248-D3BE-B825-B38F-5E8709448590}"/>
              </a:ext>
            </a:extLst>
          </p:cNvPr>
          <p:cNvCxnSpPr>
            <a:cxnSpLocks/>
          </p:cNvCxnSpPr>
          <p:nvPr/>
        </p:nvCxnSpPr>
        <p:spPr>
          <a:xfrm>
            <a:off x="484674" y="2355622"/>
            <a:ext cx="3142185" cy="0"/>
          </a:xfrm>
          <a:prstGeom prst="line">
            <a:avLst/>
          </a:prstGeom>
          <a:ln w="28575">
            <a:solidFill>
              <a:srgbClr val="FF14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B22B55D-69DF-D799-FCF7-13F623D05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1631352"/>
            <a:ext cx="6397627" cy="2726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4BE22A-B316-75C7-425E-ECD2D2F82F25}"/>
              </a:ext>
            </a:extLst>
          </p:cNvPr>
          <p:cNvSpPr txBox="1"/>
          <p:nvPr/>
        </p:nvSpPr>
        <p:spPr>
          <a:xfrm>
            <a:off x="5290581" y="4470942"/>
            <a:ext cx="66852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불용어</a:t>
            </a:r>
            <a:r>
              <a:rPr lang="ko-KR" altLang="en-US" sz="20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리스트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=</a:t>
            </a:r>
          </a:p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["#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", 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맛스타그램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치킨맛집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맛집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먹방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치킨추천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먹팔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소통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일상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데일리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일상스타그램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술스타그램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 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좋아요반사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','#daily','#</a:t>
            </a:r>
            <a:r>
              <a:rPr lang="ko-KR" altLang="en-US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치킨먹방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']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0CA9F1-01AB-F595-D07D-40F5C8F45899}"/>
              </a:ext>
            </a:extLst>
          </p:cNvPr>
          <p:cNvGrpSpPr/>
          <p:nvPr/>
        </p:nvGrpSpPr>
        <p:grpSpPr>
          <a:xfrm>
            <a:off x="1290004" y="1432511"/>
            <a:ext cx="3208504" cy="523220"/>
            <a:chOff x="490533" y="1432511"/>
            <a:chExt cx="3208504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5784F9-5A46-6CB5-1F65-78707F6A20E7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치킨 현황 분석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C12C1EB-ACFC-09B3-0DEB-BB1174D1A581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246EC3E-983A-9E01-E898-9D10E64C3911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937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47E12B-D22A-11C7-4C3B-D6E7A6235239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63486-C6F5-7001-146E-1D47484C87D3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2022 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음식 트렌드 현황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3C64B44-6355-3EE7-D885-6FF10B2111AD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A7FEE5F-2E65-74BC-D23C-08A73E3145BA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2" name="그룹 4101">
            <a:extLst>
              <a:ext uri="{FF2B5EF4-FFF2-40B4-BE49-F238E27FC236}">
                <a16:creationId xmlns:a16="http://schemas.microsoft.com/office/drawing/2014/main" id="{22EFA1BF-FAF3-D958-ADEC-B2BFDE3397E2}"/>
              </a:ext>
            </a:extLst>
          </p:cNvPr>
          <p:cNvGrpSpPr/>
          <p:nvPr/>
        </p:nvGrpSpPr>
        <p:grpSpPr>
          <a:xfrm>
            <a:off x="919655" y="2002462"/>
            <a:ext cx="4154905" cy="4013123"/>
            <a:chOff x="1074821" y="2002462"/>
            <a:chExt cx="4154905" cy="401312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EF2A82-A80B-0F1D-6482-721E9DF07DC0}"/>
                </a:ext>
              </a:extLst>
            </p:cNvPr>
            <p:cNvSpPr/>
            <p:nvPr/>
          </p:nvSpPr>
          <p:spPr>
            <a:xfrm>
              <a:off x="1074821" y="2002462"/>
              <a:ext cx="4154905" cy="4013123"/>
            </a:xfrm>
            <a:prstGeom prst="rect">
              <a:avLst/>
            </a:prstGeom>
            <a:ln>
              <a:solidFill>
                <a:srgbClr val="FF149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8E7AA73-3299-25D4-A184-2C0E0470AAC4}"/>
                </a:ext>
              </a:extLst>
            </p:cNvPr>
            <p:cNvSpPr/>
            <p:nvPr/>
          </p:nvSpPr>
          <p:spPr>
            <a:xfrm>
              <a:off x="1497185" y="2166935"/>
              <a:ext cx="389272" cy="295323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419C023-4204-AA3A-C7DE-7631CBD00161}"/>
                </a:ext>
              </a:extLst>
            </p:cNvPr>
            <p:cNvGrpSpPr/>
            <p:nvPr/>
          </p:nvGrpSpPr>
          <p:grpSpPr>
            <a:xfrm>
              <a:off x="1967915" y="2149593"/>
              <a:ext cx="1301159" cy="462809"/>
              <a:chOff x="2690190" y="484966"/>
              <a:chExt cx="1683027" cy="939622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1E9FD6-F2E0-7512-8EFF-385B1E76CC6E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542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Sushi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E58631B-BA6A-E199-4EC7-92C10D8B300B}"/>
                  </a:ext>
                </a:extLst>
              </p:cNvPr>
              <p:cNvSpPr txBox="1"/>
              <p:nvPr/>
            </p:nvSpPr>
            <p:spPr>
              <a:xfrm>
                <a:off x="2690190" y="862208"/>
                <a:ext cx="1683027" cy="562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6419FDA-7330-3163-4D9E-482387F4B9A4}"/>
                </a:ext>
              </a:extLst>
            </p:cNvPr>
            <p:cNvSpPr/>
            <p:nvPr/>
          </p:nvSpPr>
          <p:spPr>
            <a:xfrm>
              <a:off x="4536921" y="2279656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75BF10B-7354-12D7-E93F-8579D56F4328}"/>
                </a:ext>
              </a:extLst>
            </p:cNvPr>
            <p:cNvSpPr/>
            <p:nvPr/>
          </p:nvSpPr>
          <p:spPr>
            <a:xfrm>
              <a:off x="4685062" y="2276510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말풍선: 타원형 55">
              <a:extLst>
                <a:ext uri="{FF2B5EF4-FFF2-40B4-BE49-F238E27FC236}">
                  <a16:creationId xmlns:a16="http://schemas.microsoft.com/office/drawing/2014/main" id="{76970879-C1BF-35B7-88EC-CDA52A3409A9}"/>
                </a:ext>
              </a:extLst>
            </p:cNvPr>
            <p:cNvSpPr/>
            <p:nvPr/>
          </p:nvSpPr>
          <p:spPr>
            <a:xfrm rot="16200000">
              <a:off x="1903732" y="5169432"/>
              <a:ext cx="193644" cy="267026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3776942-5772-B261-AC13-C666DE8C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185" y="5211205"/>
              <a:ext cx="284275" cy="19364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1006F2D2-70C1-2672-E3EC-4169EBFE5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887" y="5220139"/>
              <a:ext cx="267026" cy="212727"/>
            </a:xfrm>
            <a:prstGeom prst="rect">
              <a:avLst/>
            </a:prstGeom>
          </p:spPr>
        </p:pic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E5C6426-A3C3-59B5-EA41-2F27EA251754}"/>
                </a:ext>
              </a:extLst>
            </p:cNvPr>
            <p:cNvSpPr/>
            <p:nvPr/>
          </p:nvSpPr>
          <p:spPr>
            <a:xfrm>
              <a:off x="4392903" y="2276510"/>
              <a:ext cx="62560" cy="471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C4D2654-CC5B-562F-EF06-2A716F833518}"/>
                </a:ext>
              </a:extLst>
            </p:cNvPr>
            <p:cNvSpPr/>
            <p:nvPr/>
          </p:nvSpPr>
          <p:spPr>
            <a:xfrm rot="10800000">
              <a:off x="4504919" y="5220134"/>
              <a:ext cx="267027" cy="314941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502F805-16FF-B931-B7A8-A78BAF5F57FD}"/>
                </a:ext>
              </a:extLst>
            </p:cNvPr>
            <p:cNvGrpSpPr/>
            <p:nvPr/>
          </p:nvGrpSpPr>
          <p:grpSpPr>
            <a:xfrm>
              <a:off x="1393704" y="5472994"/>
              <a:ext cx="1981392" cy="411023"/>
              <a:chOff x="3025453" y="484966"/>
              <a:chExt cx="2562896" cy="83448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118ABB-C158-1C5F-6043-F043DEAFEE8B}"/>
                  </a:ext>
                </a:extLst>
              </p:cNvPr>
              <p:cNvSpPr txBox="1"/>
              <p:nvPr/>
            </p:nvSpPr>
            <p:spPr>
              <a:xfrm>
                <a:off x="3066965" y="484966"/>
                <a:ext cx="1683026" cy="449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7F309E-E8C6-B5A7-FE74-8D4889162272}"/>
                  </a:ext>
                </a:extLst>
              </p:cNvPr>
              <p:cNvSpPr txBox="1"/>
              <p:nvPr/>
            </p:nvSpPr>
            <p:spPr>
              <a:xfrm>
                <a:off x="3025453" y="862210"/>
                <a:ext cx="2562896" cy="457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오마카세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저녁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사시미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pic>
          <p:nvPicPr>
            <p:cNvPr id="4096" name="Picture 2" descr="대전 관저동 초밥집,  스시니배로 (가성비갑, 그냥 무조건 추천)">
              <a:extLst>
                <a:ext uri="{FF2B5EF4-FFF2-40B4-BE49-F238E27FC236}">
                  <a16:creationId xmlns:a16="http://schemas.microsoft.com/office/drawing/2014/main" id="{D04EBA91-FAAE-1C77-A4D3-4C426D01E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782" y="2479480"/>
              <a:ext cx="3248164" cy="2722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그림 4099">
            <a:extLst>
              <a:ext uri="{FF2B5EF4-FFF2-40B4-BE49-F238E27FC236}">
                <a16:creationId xmlns:a16="http://schemas.microsoft.com/office/drawing/2014/main" id="{7B4BE9BF-AD4E-92C7-54BD-D2E7EF336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018" y="1432511"/>
            <a:ext cx="6656645" cy="3692959"/>
          </a:xfrm>
          <a:prstGeom prst="rect">
            <a:avLst/>
          </a:prstGeom>
        </p:spPr>
      </p:pic>
      <p:sp>
        <p:nvSpPr>
          <p:cNvPr id="4101" name="TextBox 4100">
            <a:extLst>
              <a:ext uri="{FF2B5EF4-FFF2-40B4-BE49-F238E27FC236}">
                <a16:creationId xmlns:a16="http://schemas.microsoft.com/office/drawing/2014/main" id="{3954D1C7-4F14-F1CA-8199-627BF5D104E8}"/>
              </a:ext>
            </a:extLst>
          </p:cNvPr>
          <p:cNvSpPr txBox="1"/>
          <p:nvPr/>
        </p:nvSpPr>
        <p:spPr>
          <a:xfrm>
            <a:off x="5118140" y="5074893"/>
            <a:ext cx="6456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상위 </a:t>
            </a:r>
            <a:r>
              <a:rPr lang="ko-KR" altLang="en-US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좋아요수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300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데이터셋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카테고리에서 사용된 해시태그의 개수는 총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4568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2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스시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카테고리에서 사용된 해시태그의 개수는 총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4559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2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돈까스</a:t>
            </a:r>
            <a:r>
              <a:rPr lang="ko-KR" altLang="en-US" sz="1200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카테고리에서 사용된 해시태그의 개수는 총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4219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79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673C8CD-0E72-6101-2290-C9CD4E4048BC}"/>
              </a:ext>
            </a:extLst>
          </p:cNvPr>
          <p:cNvSpPr/>
          <p:nvPr/>
        </p:nvSpPr>
        <p:spPr>
          <a:xfrm>
            <a:off x="977404" y="3126869"/>
            <a:ext cx="1412870" cy="1412870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스시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3D90507-8621-2F57-5A85-7A3BCF3A0213}"/>
              </a:ext>
            </a:extLst>
          </p:cNvPr>
          <p:cNvSpPr/>
          <p:nvPr/>
        </p:nvSpPr>
        <p:spPr>
          <a:xfrm>
            <a:off x="977404" y="4570790"/>
            <a:ext cx="1412870" cy="1412870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돈까스</a:t>
            </a:r>
            <a:endParaRPr lang="en-US" altLang="ko-KR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4BEEB4A-20CB-741A-2FBB-80C691763517}"/>
              </a:ext>
            </a:extLst>
          </p:cNvPr>
          <p:cNvGrpSpPr/>
          <p:nvPr/>
        </p:nvGrpSpPr>
        <p:grpSpPr>
          <a:xfrm>
            <a:off x="977404" y="1682545"/>
            <a:ext cx="10237192" cy="1412870"/>
            <a:chOff x="977404" y="1713999"/>
            <a:chExt cx="10237192" cy="141287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2C3571-2E13-88A4-853D-F6AD6F2331D3}"/>
                </a:ext>
              </a:extLst>
            </p:cNvPr>
            <p:cNvSpPr/>
            <p:nvPr/>
          </p:nvSpPr>
          <p:spPr>
            <a:xfrm>
              <a:off x="977404" y="1713999"/>
              <a:ext cx="1412870" cy="1412870"/>
            </a:xfrm>
            <a:prstGeom prst="rect">
              <a:avLst/>
            </a:prstGeom>
            <a:solidFill>
              <a:srgbClr val="FFC0CB"/>
            </a:solidFill>
            <a:ln>
              <a:solidFill>
                <a:srgbClr val="FFC0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치킨</a:t>
              </a:r>
              <a:endParaRPr lang="en-US" altLang="ko-KR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D7213E9-AC95-D9BC-B340-35D732990BE0}"/>
                </a:ext>
              </a:extLst>
            </p:cNvPr>
            <p:cNvSpPr/>
            <p:nvPr/>
          </p:nvSpPr>
          <p:spPr>
            <a:xfrm>
              <a:off x="2390274" y="1713999"/>
              <a:ext cx="4668252" cy="1412870"/>
            </a:xfrm>
            <a:prstGeom prst="rect">
              <a:avLst/>
            </a:prstGeom>
            <a:solidFill>
              <a:schemeClr val="bg2">
                <a:lumMod val="90000"/>
                <a:alpha val="7843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저녁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야식</a:t>
              </a:r>
              <a:endPara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떡볶이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맥주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소주 </a:t>
              </a:r>
              <a:r>
                <a:rPr lang="en-US" altLang="ko-KR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dirty="0">
                  <a:solidFill>
                    <a:srgbClr val="FCD4EB"/>
                  </a:solidFill>
                  <a:highlight>
                    <a:srgbClr val="FF1493"/>
                  </a:highlight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라면</a:t>
              </a:r>
              <a:endPara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604704-7844-BA8A-EB8E-5EDEFD8DB184}"/>
                </a:ext>
              </a:extLst>
            </p:cNvPr>
            <p:cNvSpPr/>
            <p:nvPr/>
          </p:nvSpPr>
          <p:spPr>
            <a:xfrm>
              <a:off x="7058526" y="1713999"/>
              <a:ext cx="4156070" cy="1412870"/>
            </a:xfrm>
            <a:prstGeom prst="rect">
              <a:avLst/>
            </a:prstGeom>
            <a:solidFill>
              <a:srgbClr val="FFC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술과 함께 </a:t>
              </a:r>
              <a:r>
                <a:rPr lang="ko-KR" altLang="en-US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먹는 경우가 대다수</a:t>
              </a: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BHC, </a:t>
              </a:r>
              <a:r>
                <a:rPr lang="ko-KR" altLang="en-US" sz="1600" dirty="0" err="1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교촌</a:t>
              </a:r>
              <a:endPara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FE927D-EE0B-0AC8-3D5A-9B782851D769}"/>
              </a:ext>
            </a:extLst>
          </p:cNvPr>
          <p:cNvSpPr/>
          <p:nvPr/>
        </p:nvSpPr>
        <p:spPr>
          <a:xfrm>
            <a:off x="2390274" y="3126466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점심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 err="1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사시미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우동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사케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라멘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4F546C-E8E1-2304-26B0-1FDFE80E916A}"/>
              </a:ext>
            </a:extLst>
          </p:cNvPr>
          <p:cNvSpPr/>
          <p:nvPr/>
        </p:nvSpPr>
        <p:spPr>
          <a:xfrm>
            <a:off x="2390274" y="4570589"/>
            <a:ext cx="4668252" cy="1412870"/>
          </a:xfrm>
          <a:prstGeom prst="rect">
            <a:avLst/>
          </a:prstGeom>
          <a:solidFill>
            <a:schemeClr val="bg2">
              <a:lumMod val="90000"/>
              <a:alpha val="7843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점심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저녁</a:t>
            </a:r>
          </a:p>
          <a:p>
            <a:pPr algn="ctr"/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떡볶이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우동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쫄면 </a:t>
            </a:r>
            <a:r>
              <a:rPr lang="en-US" altLang="ko-KR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FCD4EB"/>
                </a:solidFill>
                <a:highlight>
                  <a:srgbClr val="FF1493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새우튀김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1D25DB-2E76-7DB6-CEA2-2B41BC30FFFC}"/>
              </a:ext>
            </a:extLst>
          </p:cNvPr>
          <p:cNvSpPr/>
          <p:nvPr/>
        </p:nvSpPr>
        <p:spPr>
          <a:xfrm>
            <a:off x="7058526" y="3139959"/>
            <a:ext cx="4156070" cy="1412870"/>
          </a:xfrm>
          <a:prstGeom prst="rect">
            <a:avLst/>
          </a:prstGeom>
          <a:solidFill>
            <a:srgbClr val="FF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점심</a:t>
            </a:r>
            <a:r>
              <a:rPr lang="en-US" altLang="ko-KR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저녁메뉴로 소비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메뉴와 함께 술안주로도 선호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오마카세열풍</a:t>
            </a:r>
            <a:r>
              <a:rPr lang="ko-KR" altLang="en-US" sz="1600" dirty="0" err="1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통해 고급화를 추구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B6A869F-1718-63FB-E6F7-FD3284D276EC}"/>
              </a:ext>
            </a:extLst>
          </p:cNvPr>
          <p:cNvSpPr/>
          <p:nvPr/>
        </p:nvSpPr>
        <p:spPr>
          <a:xfrm>
            <a:off x="7058526" y="4597373"/>
            <a:ext cx="4156070" cy="1412870"/>
          </a:xfrm>
          <a:prstGeom prst="rect">
            <a:avLst/>
          </a:prstGeom>
          <a:solidFill>
            <a:srgbClr val="FFC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일식과 경양식으로 나누어짐</a:t>
            </a:r>
          </a:p>
          <a:p>
            <a:pPr algn="ctr"/>
            <a:endParaRPr lang="ko-KR" altLang="en-US" sz="16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주로 </a:t>
            </a:r>
            <a:r>
              <a:rPr lang="ko-KR" altLang="en-US" sz="20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점심 혼밥 메뉴</a:t>
            </a:r>
            <a:r>
              <a:rPr lang="ko-KR" altLang="en-US" sz="16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 소비</a:t>
            </a:r>
          </a:p>
        </p:txBody>
      </p:sp>
    </p:spTree>
    <p:extLst>
      <p:ext uri="{BB962C8B-B14F-4D97-AF65-F5344CB8AC3E}">
        <p14:creationId xmlns:p14="http://schemas.microsoft.com/office/powerpoint/2010/main" val="380975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484674" y="1909565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/>
              <a:t>떡볶이 혹은 라면(</a:t>
            </a:r>
            <a:r>
              <a:rPr lang="ko-KR" altLang="en-US" sz="1600" dirty="0" err="1"/>
              <a:t>볶음면</a:t>
            </a:r>
            <a:r>
              <a:rPr lang="ko-KR" altLang="en-US" sz="1600" dirty="0"/>
              <a:t>) 등과 함께 </a:t>
            </a:r>
            <a:r>
              <a:rPr lang="ko-KR" altLang="en-US" sz="1600" b="1" dirty="0">
                <a:solidFill>
                  <a:srgbClr val="FF1493"/>
                </a:solidFill>
              </a:rPr>
              <a:t>다양한 조합</a:t>
            </a:r>
            <a:r>
              <a:rPr lang="ko-KR" altLang="en-US" sz="1600" dirty="0"/>
              <a:t>으로 소비될 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3D6670-4CE2-609B-06BB-FFE6E9E41FC4}"/>
              </a:ext>
            </a:extLst>
          </p:cNvPr>
          <p:cNvSpPr txBox="1"/>
          <p:nvPr/>
        </p:nvSpPr>
        <p:spPr>
          <a:xfrm>
            <a:off x="484674" y="2522273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스시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en-US" altLang="ko-KR" sz="1600" dirty="0"/>
              <a:t>SNS </a:t>
            </a:r>
            <a:r>
              <a:rPr lang="ko-KR" altLang="en-US" sz="1600" dirty="0"/>
              <a:t>인증 특성을 고려한다면 이러한 </a:t>
            </a:r>
            <a:r>
              <a:rPr lang="ko-KR" altLang="en-US" sz="1600" b="1" dirty="0">
                <a:solidFill>
                  <a:srgbClr val="FF1493"/>
                </a:solidFill>
              </a:rPr>
              <a:t>고급화 추세</a:t>
            </a:r>
            <a:r>
              <a:rPr lang="ko-KR" altLang="en-US" sz="1600" dirty="0"/>
              <a:t>가 더욱 가속화 될 것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83832C-AAB6-6BC0-A90C-4751689E0B4B}"/>
              </a:ext>
            </a:extLst>
          </p:cNvPr>
          <p:cNvSpPr txBox="1"/>
          <p:nvPr/>
        </p:nvSpPr>
        <p:spPr>
          <a:xfrm>
            <a:off x="484674" y="3134980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돈까스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/>
              <a:t>경양식은 추억의 맛</a:t>
            </a:r>
            <a:r>
              <a:rPr lang="en-US" altLang="ko-KR" sz="1600" dirty="0"/>
              <a:t>, </a:t>
            </a:r>
            <a:r>
              <a:rPr lang="ko-KR" altLang="en-US" sz="1600" dirty="0"/>
              <a:t>일식은 정통성을 강조하며 </a:t>
            </a:r>
            <a:r>
              <a:rPr lang="ko-KR" altLang="en-US" sz="1600" b="1" dirty="0">
                <a:solidFill>
                  <a:srgbClr val="FF1493"/>
                </a:solidFill>
              </a:rPr>
              <a:t>혼밥</a:t>
            </a:r>
            <a:r>
              <a:rPr lang="en-US" altLang="ko-KR" sz="1600" b="1" dirty="0">
                <a:solidFill>
                  <a:srgbClr val="FF1493"/>
                </a:solidFill>
              </a:rPr>
              <a:t>, </a:t>
            </a:r>
            <a:r>
              <a:rPr lang="ko-KR" altLang="en-US" sz="1600" b="1" dirty="0">
                <a:solidFill>
                  <a:srgbClr val="FF1493"/>
                </a:solidFill>
              </a:rPr>
              <a:t>점심 메뉴</a:t>
            </a:r>
            <a:r>
              <a:rPr lang="ko-KR" altLang="en-US" sz="1600" dirty="0"/>
              <a:t>로 소비될 것</a:t>
            </a:r>
            <a:endParaRPr lang="en-US" altLang="ko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D47067-C7F8-7B0E-7B42-C61B1529CEC9}"/>
              </a:ext>
            </a:extLst>
          </p:cNvPr>
          <p:cNvSpPr txBox="1"/>
          <p:nvPr/>
        </p:nvSpPr>
        <p:spPr>
          <a:xfrm>
            <a:off x="484674" y="3752893"/>
            <a:ext cx="11129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떡볶이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1600" dirty="0" err="1"/>
              <a:t>페어링</a:t>
            </a:r>
            <a:r>
              <a:rPr lang="ko-KR" altLang="en-US" sz="1600" dirty="0"/>
              <a:t> 가능성이 높은 만큼다양한 음식과의 </a:t>
            </a:r>
            <a:r>
              <a:rPr lang="ko-KR" altLang="en-US" sz="1600" b="1" dirty="0" err="1">
                <a:solidFill>
                  <a:srgbClr val="FF1493"/>
                </a:solidFill>
              </a:rPr>
              <a:t>콜라보레이션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늘어날 것</a:t>
            </a:r>
          </a:p>
          <a:p>
            <a:pPr algn="r"/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B3824E-23D7-29FE-F8B3-378F25B87F06}"/>
              </a:ext>
            </a:extLst>
          </p:cNvPr>
          <p:cNvSpPr txBox="1"/>
          <p:nvPr/>
        </p:nvSpPr>
        <p:spPr>
          <a:xfrm>
            <a:off x="484674" y="4365601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햄버거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dirty="0"/>
              <a:t>"</a:t>
            </a:r>
            <a:r>
              <a:rPr lang="ko-KR" altLang="en-US" sz="1600" dirty="0" err="1"/>
              <a:t>수제"를</a:t>
            </a:r>
            <a:r>
              <a:rPr lang="ko-KR" altLang="en-US" sz="1600" dirty="0"/>
              <a:t> 강조하고 있는 만큼 </a:t>
            </a:r>
            <a:r>
              <a:rPr lang="ko-KR" altLang="en-US" sz="1600" b="1" dirty="0" err="1">
                <a:solidFill>
                  <a:srgbClr val="FF1493"/>
                </a:solidFill>
              </a:rPr>
              <a:t>수제햄버거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종류와 질 모두 증가할 것으로 예상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D6976-4947-F43B-F360-1E17747D3831}"/>
              </a:ext>
            </a:extLst>
          </p:cNvPr>
          <p:cNvSpPr txBox="1"/>
          <p:nvPr/>
        </p:nvSpPr>
        <p:spPr>
          <a:xfrm>
            <a:off x="484674" y="4978308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파스타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r"/>
            <a:r>
              <a:rPr lang="ko-KR" altLang="en-US" sz="1600" dirty="0"/>
              <a:t>파스타계의 변화로는 "</a:t>
            </a:r>
            <a:r>
              <a:rPr lang="ko-KR" altLang="en-US" sz="1600" b="1" dirty="0" err="1">
                <a:solidFill>
                  <a:srgbClr val="FF1493"/>
                </a:solidFill>
              </a:rPr>
              <a:t>생면"</a:t>
            </a:r>
            <a:r>
              <a:rPr lang="ko-KR" altLang="en-US" sz="1600" dirty="0" err="1"/>
              <a:t>이</a:t>
            </a:r>
            <a:r>
              <a:rPr lang="ko-KR" altLang="en-US" sz="1600" dirty="0"/>
              <a:t> 떠오르고 있음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F1ED51-FAAE-0351-F1FC-9627409931D5}"/>
              </a:ext>
            </a:extLst>
          </p:cNvPr>
          <p:cNvSpPr txBox="1"/>
          <p:nvPr/>
        </p:nvSpPr>
        <p:spPr>
          <a:xfrm>
            <a:off x="484674" y="5588106"/>
            <a:ext cx="111298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피자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l"/>
            <a:r>
              <a:rPr lang="ko-KR" altLang="en-US" sz="1600" b="0" i="0" dirty="0">
                <a:solidFill>
                  <a:srgbClr val="000000"/>
                </a:solidFill>
                <a:effectLst/>
                <a:latin typeface="Helvetica Neue"/>
              </a:rPr>
              <a:t>식당을 언급하는 해시태그 또한 많지만 </a:t>
            </a:r>
            <a:r>
              <a:rPr lang="ko-KR" altLang="en-US" sz="1600" b="1" dirty="0">
                <a:solidFill>
                  <a:srgbClr val="FF1493"/>
                </a:solidFill>
                <a:latin typeface="Helvetica Neue"/>
              </a:rPr>
              <a:t>배달음식</a:t>
            </a:r>
            <a:r>
              <a:rPr lang="ko-KR" altLang="en-US" sz="1600" dirty="0">
                <a:solidFill>
                  <a:srgbClr val="000000"/>
                </a:solidFill>
                <a:latin typeface="Helvetica Neue"/>
              </a:rPr>
              <a:t>으로 더울 소비될 것</a:t>
            </a:r>
            <a:endParaRPr lang="en-US" altLang="ko-KR" sz="16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2023 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음식 트렌드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720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9285697-AE19-3DC6-D48E-7A586722EAA4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A1F6340-9DDA-B537-41F2-93A1733BD956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150970-9D9B-787A-96B4-2C3238E1F368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102BE5-5AAF-9A94-244F-458B9F19C30F}"/>
              </a:ext>
            </a:extLst>
          </p:cNvPr>
          <p:cNvGrpSpPr/>
          <p:nvPr/>
        </p:nvGrpSpPr>
        <p:grpSpPr>
          <a:xfrm>
            <a:off x="3708399" y="1577009"/>
            <a:ext cx="2004817" cy="412669"/>
            <a:chOff x="4091183" y="1577009"/>
            <a:chExt cx="2004817" cy="4126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AE140A-EBB0-0FB8-D6D8-27134F1AA22D}"/>
                </a:ext>
              </a:extLst>
            </p:cNvPr>
            <p:cNvSpPr txBox="1"/>
            <p:nvPr/>
          </p:nvSpPr>
          <p:spPr>
            <a:xfrm>
              <a:off x="4091183" y="1589568"/>
              <a:ext cx="20048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2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Topic</a:t>
              </a:r>
              <a:endParaRPr lang="ko-KR" altLang="en-US" sz="20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4F36807-84C3-C334-29C8-4AE2280CB00A}"/>
                </a:ext>
              </a:extLst>
            </p:cNvPr>
            <p:cNvCxnSpPr/>
            <p:nvPr/>
          </p:nvCxnSpPr>
          <p:spPr>
            <a:xfrm>
              <a:off x="4094922" y="1577009"/>
              <a:ext cx="200107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57A63D9-E534-E75E-68BB-A01A8CED956B}"/>
                </a:ext>
              </a:extLst>
            </p:cNvPr>
            <p:cNvCxnSpPr/>
            <p:nvPr/>
          </p:nvCxnSpPr>
          <p:spPr>
            <a:xfrm>
              <a:off x="4094922" y="1989678"/>
              <a:ext cx="200107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3F76F1-E302-7AAA-B2E1-BC422184BA80}"/>
              </a:ext>
            </a:extLst>
          </p:cNvPr>
          <p:cNvGrpSpPr/>
          <p:nvPr/>
        </p:nvGrpSpPr>
        <p:grpSpPr>
          <a:xfrm>
            <a:off x="874643" y="1571220"/>
            <a:ext cx="2004817" cy="418458"/>
            <a:chOff x="4091183" y="1571220"/>
            <a:chExt cx="2004817" cy="4184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6ED8FC-7A3D-9F62-151E-4DA525A7961F}"/>
                </a:ext>
              </a:extLst>
            </p:cNvPr>
            <p:cNvSpPr txBox="1"/>
            <p:nvPr/>
          </p:nvSpPr>
          <p:spPr>
            <a:xfrm>
              <a:off x="4091183" y="1571220"/>
              <a:ext cx="20048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Topic</a:t>
              </a:r>
              <a:endParaRPr lang="ko-KR" altLang="en-US" sz="20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AA3A2E6-8377-46C0-BDC0-6D9FADFDB932}"/>
                </a:ext>
              </a:extLst>
            </p:cNvPr>
            <p:cNvCxnSpPr/>
            <p:nvPr/>
          </p:nvCxnSpPr>
          <p:spPr>
            <a:xfrm>
              <a:off x="4094922" y="1577009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9E7B588-1A67-7028-53E1-25CFFAF0BD48}"/>
                </a:ext>
              </a:extLst>
            </p:cNvPr>
            <p:cNvCxnSpPr/>
            <p:nvPr/>
          </p:nvCxnSpPr>
          <p:spPr>
            <a:xfrm>
              <a:off x="4094922" y="1989678"/>
              <a:ext cx="2001078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7D1A46-6DD3-6850-1EDA-6D9376D34699}"/>
              </a:ext>
            </a:extLst>
          </p:cNvPr>
          <p:cNvGrpSpPr/>
          <p:nvPr/>
        </p:nvGrpSpPr>
        <p:grpSpPr>
          <a:xfrm>
            <a:off x="9375912" y="1577009"/>
            <a:ext cx="2004817" cy="412669"/>
            <a:chOff x="4091183" y="1577009"/>
            <a:chExt cx="2004817" cy="4126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030F30-2EC2-069A-2308-219005E5D1BF}"/>
                </a:ext>
              </a:extLst>
            </p:cNvPr>
            <p:cNvSpPr txBox="1"/>
            <p:nvPr/>
          </p:nvSpPr>
          <p:spPr>
            <a:xfrm>
              <a:off x="4091183" y="1589568"/>
              <a:ext cx="20048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2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Topic</a:t>
              </a:r>
              <a:endParaRPr lang="ko-KR" altLang="en-US" sz="20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85C606A-DFA8-CEA1-5B7B-9CBACFF1B8BE}"/>
                </a:ext>
              </a:extLst>
            </p:cNvPr>
            <p:cNvCxnSpPr/>
            <p:nvPr/>
          </p:nvCxnSpPr>
          <p:spPr>
            <a:xfrm>
              <a:off x="4094922" y="1577009"/>
              <a:ext cx="200107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AFF3425-BC97-6D7F-3E9E-4FE3E5E8E43C}"/>
                </a:ext>
              </a:extLst>
            </p:cNvPr>
            <p:cNvCxnSpPr/>
            <p:nvPr/>
          </p:nvCxnSpPr>
          <p:spPr>
            <a:xfrm>
              <a:off x="4094922" y="1989678"/>
              <a:ext cx="200107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C0AFF5E-AD45-70C5-5B85-D0D67E422720}"/>
              </a:ext>
            </a:extLst>
          </p:cNvPr>
          <p:cNvGrpSpPr/>
          <p:nvPr/>
        </p:nvGrpSpPr>
        <p:grpSpPr>
          <a:xfrm>
            <a:off x="6542155" y="1577009"/>
            <a:ext cx="2004817" cy="412669"/>
            <a:chOff x="4091183" y="1577009"/>
            <a:chExt cx="2004817" cy="4126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A775E4-B978-BB2F-FF85-BE8B7B41E8F1}"/>
                </a:ext>
              </a:extLst>
            </p:cNvPr>
            <p:cNvSpPr txBox="1"/>
            <p:nvPr/>
          </p:nvSpPr>
          <p:spPr>
            <a:xfrm>
              <a:off x="4091183" y="1589568"/>
              <a:ext cx="20048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2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Topic</a:t>
              </a:r>
              <a:endParaRPr lang="ko-KR" altLang="en-US" sz="20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3A35159-79E3-0A08-1FCE-0EDEF5041949}"/>
                </a:ext>
              </a:extLst>
            </p:cNvPr>
            <p:cNvCxnSpPr/>
            <p:nvPr/>
          </p:nvCxnSpPr>
          <p:spPr>
            <a:xfrm>
              <a:off x="4094922" y="1577009"/>
              <a:ext cx="200107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74878AC-57D3-4D46-2435-0A86F50C6306}"/>
                </a:ext>
              </a:extLst>
            </p:cNvPr>
            <p:cNvCxnSpPr/>
            <p:nvPr/>
          </p:nvCxnSpPr>
          <p:spPr>
            <a:xfrm>
              <a:off x="4094922" y="1989678"/>
              <a:ext cx="200107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/>
          <p:nvPr/>
        </p:nvCxnSpPr>
        <p:spPr>
          <a:xfrm>
            <a:off x="3233531" y="1577009"/>
            <a:ext cx="0" cy="4492487"/>
          </a:xfrm>
          <a:prstGeom prst="line">
            <a:avLst/>
          </a:prstGeom>
          <a:ln w="28575">
            <a:solidFill>
              <a:srgbClr val="FF149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851FBE0-0835-E1D5-5363-41AA3DA123CE}"/>
              </a:ext>
            </a:extLst>
          </p:cNvPr>
          <p:cNvCxnSpPr/>
          <p:nvPr/>
        </p:nvCxnSpPr>
        <p:spPr>
          <a:xfrm>
            <a:off x="6102627" y="1577009"/>
            <a:ext cx="0" cy="449248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60C8152-8870-5805-4BBC-9F3BC035B2B0}"/>
              </a:ext>
            </a:extLst>
          </p:cNvPr>
          <p:cNvCxnSpPr/>
          <p:nvPr/>
        </p:nvCxnSpPr>
        <p:spPr>
          <a:xfrm>
            <a:off x="8971723" y="1577009"/>
            <a:ext cx="0" cy="449248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B7BA84A-ACC2-971A-530E-D18DC5B15CDC}"/>
              </a:ext>
            </a:extLst>
          </p:cNvPr>
          <p:cNvSpPr txBox="1"/>
          <p:nvPr/>
        </p:nvSpPr>
        <p:spPr>
          <a:xfrm>
            <a:off x="736585" y="209069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4C8B84-CA9C-8270-5015-AE4501E0D8BE}"/>
              </a:ext>
            </a:extLst>
          </p:cNvPr>
          <p:cNvSpPr txBox="1"/>
          <p:nvPr/>
        </p:nvSpPr>
        <p:spPr>
          <a:xfrm>
            <a:off x="1323371" y="2108912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7A27E3-190E-A480-F439-3A8F80970E32}"/>
              </a:ext>
            </a:extLst>
          </p:cNvPr>
          <p:cNvSpPr txBox="1"/>
          <p:nvPr/>
        </p:nvSpPr>
        <p:spPr>
          <a:xfrm>
            <a:off x="3532253" y="2090692"/>
            <a:ext cx="58678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1240FE-7F54-97BA-E1E4-7199EA36942C}"/>
              </a:ext>
            </a:extLst>
          </p:cNvPr>
          <p:cNvSpPr txBox="1"/>
          <p:nvPr/>
        </p:nvSpPr>
        <p:spPr>
          <a:xfrm>
            <a:off x="4119039" y="2108912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2B9008-909C-0F19-3E5C-C04BB4F61D9A}"/>
              </a:ext>
            </a:extLst>
          </p:cNvPr>
          <p:cNvSpPr txBox="1"/>
          <p:nvPr/>
        </p:nvSpPr>
        <p:spPr>
          <a:xfrm>
            <a:off x="6401349" y="2090692"/>
            <a:ext cx="58678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904DF6-83F7-AC12-6F42-2F1AF38A6D9E}"/>
              </a:ext>
            </a:extLst>
          </p:cNvPr>
          <p:cNvSpPr txBox="1"/>
          <p:nvPr/>
        </p:nvSpPr>
        <p:spPr>
          <a:xfrm>
            <a:off x="6988135" y="2108912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따라해보세요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9270445" y="2090692"/>
            <a:ext cx="58678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5A1FA7-5B53-5B20-27BB-26C968378990}"/>
              </a:ext>
            </a:extLst>
          </p:cNvPr>
          <p:cNvSpPr txBox="1"/>
          <p:nvPr/>
        </p:nvSpPr>
        <p:spPr>
          <a:xfrm>
            <a:off x="9857231" y="2108912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</a:p>
          <a:p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이거 </a:t>
            </a: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효과있긴해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0D0707-8D98-B390-DBEF-759CCE670AA1}"/>
              </a:ext>
            </a:extLst>
          </p:cNvPr>
          <p:cNvSpPr txBox="1"/>
          <p:nvPr/>
        </p:nvSpPr>
        <p:spPr>
          <a:xfrm>
            <a:off x="743029" y="2573512"/>
            <a:ext cx="22652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팀 소개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주제 소개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주제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2-2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왜 인스타그램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2-3 Target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설정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분석 과정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사용언어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분석방법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3-2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수집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3-3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결과물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(Model, DF)</a:t>
            </a:r>
          </a:p>
          <a:p>
            <a:pPr lvl="1"/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B5981-23FD-36F7-9624-63B580C7C0D2}"/>
              </a:ext>
            </a:extLst>
          </p:cNvPr>
          <p:cNvSpPr txBox="1"/>
          <p:nvPr/>
        </p:nvSpPr>
        <p:spPr>
          <a:xfrm>
            <a:off x="3532253" y="2573512"/>
            <a:ext cx="22652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치킨 해시태그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2023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 상위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300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3-1 </a:t>
            </a: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피드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올리는 방법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0DADC-7359-9668-605A-54DB117EEA6B}"/>
              </a:ext>
            </a:extLst>
          </p:cNvPr>
          <p:cNvSpPr txBox="1"/>
          <p:nvPr/>
        </p:nvSpPr>
        <p:spPr>
          <a:xfrm>
            <a:off x="6407793" y="2573512"/>
            <a:ext cx="2265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통계적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추가태그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기반 추천 태그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2-1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구현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57D4D-8D11-CBC1-2A27-29040C9FB6C4}"/>
              </a:ext>
            </a:extLst>
          </p:cNvPr>
          <p:cNvSpPr txBox="1"/>
          <p:nvPr/>
        </p:nvSpPr>
        <p:spPr>
          <a:xfrm>
            <a:off x="9270445" y="2573512"/>
            <a:ext cx="22652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1-1 </a:t>
            </a: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크롤링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1-2 </a:t>
            </a:r>
            <a:r>
              <a:rPr lang="ko-KR" altLang="en-US" sz="1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전처리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1-3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 모델링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1-4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통계적 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1-5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추천 구현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1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1-6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유형분석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838B69F-1FEE-DA40-1DB0-E22635E95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04DF62-4261-0154-EC05-3F3B1096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8C2243-7346-5E01-B168-C07DA109A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CD0288-16CB-29F6-584E-4C1EF6FF0EFE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WHAT?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41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게시글 유형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72073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일상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5074893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일상스타그램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먹스타그램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맞팔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좋아요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검색한 음식과는 직접 관련이 없는 계정 소유자들 간의 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소통을 위한 키워드로 구성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166C7-23E9-7009-E44B-2FDACA040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97" y="2022596"/>
            <a:ext cx="5143184" cy="3044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9BF951-D110-C737-F99E-A2BEC638F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36" y="2022596"/>
            <a:ext cx="5214267" cy="29610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426754-21DC-6B08-6240-08B004CD028A}"/>
              </a:ext>
            </a:extLst>
          </p:cNvPr>
          <p:cNvSpPr txBox="1"/>
          <p:nvPr/>
        </p:nvSpPr>
        <p:spPr>
          <a:xfrm>
            <a:off x="6217245" y="5074893"/>
            <a:ext cx="5221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야식치킨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치킨맥주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치맥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신녀회모임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누구나홀딱반한닭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검색어와 직관적으로 연관이 있고 직접적인 브랜드명이나 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페어링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메뉴 관련 키워드로 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80593E-EDF6-49C8-3AD8-55BE58719712}"/>
              </a:ext>
            </a:extLst>
          </p:cNvPr>
          <p:cNvGrpSpPr/>
          <p:nvPr/>
        </p:nvGrpSpPr>
        <p:grpSpPr>
          <a:xfrm>
            <a:off x="7223672" y="1432511"/>
            <a:ext cx="3208504" cy="523220"/>
            <a:chOff x="490533" y="1432511"/>
            <a:chExt cx="320850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A0928-40E9-A4FD-0A91-CF73DEE0B61A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 </a:t>
              </a:r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협찬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7D1E30-C37F-C6CB-62A6-F85B065EB3F9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078CCB5-99CD-B0A3-16CF-5074229451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660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게시글 유형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72073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일상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4820759"/>
            <a:ext cx="10418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평균 좋아요 수가 더 높다</a:t>
            </a:r>
            <a:endParaRPr lang="ko-KR" altLang="en-US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협찬 태그를 포함한 게시물의 </a:t>
            </a:r>
            <a:r>
              <a:rPr lang="ko-KR" altLang="en-US" sz="20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본문 글자수가 더 많다</a:t>
            </a:r>
            <a:endParaRPr lang="ko-KR" altLang="en-US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ko-KR" altLang="en-US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및 협찬은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수가 많은 계정에서 주로 진행하기 때문에 평균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수가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많은것으로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추정</a:t>
            </a:r>
          </a:p>
          <a:p>
            <a:pPr algn="ctr"/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 진행 시 본문 또는 태그로 쓰여야 하는 특정 스크립트가 있으므로 본문 글자수가 일상 게시물보다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길것으로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추정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80593E-EDF6-49C8-3AD8-55BE58719712}"/>
              </a:ext>
            </a:extLst>
          </p:cNvPr>
          <p:cNvGrpSpPr/>
          <p:nvPr/>
        </p:nvGrpSpPr>
        <p:grpSpPr>
          <a:xfrm>
            <a:off x="7223672" y="1432511"/>
            <a:ext cx="3208504" cy="523220"/>
            <a:chOff x="490533" y="1432511"/>
            <a:chExt cx="320850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A0928-40E9-A4FD-0A91-CF73DEE0B61A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광고 </a:t>
              </a:r>
              <a:r>
                <a:rPr lang="en-US" altLang="ko-KR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#</a:t>
              </a:r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협찬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7D1E30-C37F-C6CB-62A6-F85B065EB3F9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078CCB5-99CD-B0A3-16CF-5074229451A5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30E701-B0F5-888B-7C1F-9242694E363B}"/>
              </a:ext>
            </a:extLst>
          </p:cNvPr>
          <p:cNvGrpSpPr/>
          <p:nvPr/>
        </p:nvGrpSpPr>
        <p:grpSpPr>
          <a:xfrm>
            <a:off x="987147" y="2039059"/>
            <a:ext cx="10477500" cy="2593723"/>
            <a:chOff x="999576" y="1336325"/>
            <a:chExt cx="10477500" cy="2593723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54B6D40D-BF0A-B17A-7E33-812D50EAD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576" y="1336325"/>
              <a:ext cx="4593357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좋아요수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kumimoji="0" lang="ko-KR" altLang="ko-KR" sz="2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42.5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본문글자수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182.2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사용된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태그수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22.2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lang="ko-KR" altLang="en-US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팔로워</a:t>
              </a:r>
              <a:r>
                <a:rPr lang="ko-KR" altLang="en-US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수 </a:t>
              </a:r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1362.0</a:t>
              </a:r>
              <a:endParaRPr lang="ko-KR" altLang="ko-KR" sz="2400" b="1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" name="Rectangle 1">
              <a:extLst>
                <a:ext uri="{FF2B5EF4-FFF2-40B4-BE49-F238E27FC236}">
                  <a16:creationId xmlns:a16="http://schemas.microsoft.com/office/drawing/2014/main" id="{18D68C4B-A932-D068-A49D-94E0DE6DF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075" y="1336325"/>
              <a:ext cx="5334001" cy="25937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좋아요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74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lang="ko-KR" altLang="ko-KR" dirty="0" err="1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본문글자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 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355.4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사용된 태그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수 : 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.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</a:t>
              </a:r>
              <a:r>
                <a:rPr lang="ko-KR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endParaRPr lang="en-US" altLang="ko-KR" sz="2400" b="1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평균 </a:t>
              </a:r>
              <a:r>
                <a:rPr lang="ko-KR" altLang="en-US" dirty="0" err="1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팔로워</a:t>
              </a:r>
              <a:r>
                <a:rPr lang="ko-KR" altLang="en-US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수 </a:t>
              </a:r>
              <a:r>
                <a:rPr lang="en-US" altLang="ko-KR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en-US" altLang="ko-KR" sz="2400" b="1" dirty="0">
                  <a:solidFill>
                    <a:srgbClr val="00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1362.0</a:t>
              </a:r>
              <a:endParaRPr lang="ko-KR" altLang="ko-KR" sz="2400" b="1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marR="0" lvl="0" indent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>
                <a:solidFill>
                  <a:srgbClr val="00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A620E5F-9482-AD08-DE9F-9165FD3A7B8D}"/>
              </a:ext>
            </a:extLst>
          </p:cNvPr>
          <p:cNvGrpSpPr/>
          <p:nvPr/>
        </p:nvGrpSpPr>
        <p:grpSpPr>
          <a:xfrm>
            <a:off x="5524808" y="2400758"/>
            <a:ext cx="1168428" cy="1722268"/>
            <a:chOff x="12803164" y="942709"/>
            <a:chExt cx="1168428" cy="1722268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CAA7A112-F0D1-29C0-0A8C-65070F37D446}"/>
                </a:ext>
              </a:extLst>
            </p:cNvPr>
            <p:cNvSpPr/>
            <p:nvPr/>
          </p:nvSpPr>
          <p:spPr>
            <a:xfrm rot="16200000">
              <a:off x="12419987" y="1325886"/>
              <a:ext cx="1722268" cy="955914"/>
            </a:xfrm>
            <a:prstGeom prst="triangle">
              <a:avLst/>
            </a:prstGeom>
            <a:solidFill>
              <a:srgbClr val="FF1493"/>
            </a:solidFill>
            <a:ln w="28575">
              <a:solidFill>
                <a:srgbClr val="FF14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BDF6564D-67DA-613B-CB12-0AAA34FBF931}"/>
                </a:ext>
              </a:extLst>
            </p:cNvPr>
            <p:cNvSpPr/>
            <p:nvPr/>
          </p:nvSpPr>
          <p:spPr>
            <a:xfrm rot="16200000">
              <a:off x="12632501" y="1325886"/>
              <a:ext cx="1722268" cy="955914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09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해보세요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954965"/>
            <a:ext cx="11772898" cy="268780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408BE6-970B-B376-1399-A7287CD3FE38}"/>
              </a:ext>
            </a:extLst>
          </p:cNvPr>
          <p:cNvSpPr/>
          <p:nvPr/>
        </p:nvSpPr>
        <p:spPr>
          <a:xfrm>
            <a:off x="202923" y="4904101"/>
            <a:ext cx="11772898" cy="134429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44245" y="3506826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8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통계적 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상관분석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2979843"/>
            <a:ext cx="10638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likes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수와 가장 연관이 있는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~~</a:t>
            </a:r>
          </a:p>
          <a:p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우리의 생각과는 반대로 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followers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수가 많이 </a:t>
            </a:r>
            <a:r>
              <a:rPr lang="ko-KR" altLang="en-US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중요했었다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	-&gt; followers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수를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늘리기 위해</a:t>
            </a:r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~~</a:t>
            </a:r>
          </a:p>
          <a:p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5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12FF2-73C0-27A5-8C4D-3C3C78ADB1D7}"/>
              </a:ext>
            </a:extLst>
          </p:cNvPr>
          <p:cNvGrpSpPr/>
          <p:nvPr/>
        </p:nvGrpSpPr>
        <p:grpSpPr>
          <a:xfrm>
            <a:off x="1359697" y="1432511"/>
            <a:ext cx="3208504" cy="523220"/>
            <a:chOff x="490533" y="1432511"/>
            <a:chExt cx="3208504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278D5F-5361-35FB-6749-0611CF3FF606}"/>
                </a:ext>
              </a:extLst>
            </p:cNvPr>
            <p:cNvSpPr txBox="1"/>
            <p:nvPr/>
          </p:nvSpPr>
          <p:spPr>
            <a:xfrm>
              <a:off x="556851" y="1432511"/>
              <a:ext cx="314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FF149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최종 추천 데이터셋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A31681-42F0-4DC6-59E4-33D7750B7456}"/>
                </a:ext>
              </a:extLst>
            </p:cNvPr>
            <p:cNvCxnSpPr/>
            <p:nvPr/>
          </p:nvCxnSpPr>
          <p:spPr>
            <a:xfrm>
              <a:off x="490533" y="1496896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0AA7EF-274B-F35F-5A29-4EA09A8C5C2F}"/>
                </a:ext>
              </a:extLst>
            </p:cNvPr>
            <p:cNvCxnSpPr/>
            <p:nvPr/>
          </p:nvCxnSpPr>
          <p:spPr>
            <a:xfrm>
              <a:off x="490535" y="1909565"/>
              <a:ext cx="3136326" cy="0"/>
            </a:xfrm>
            <a:prstGeom prst="line">
              <a:avLst/>
            </a:prstGeom>
            <a:ln w="28575">
              <a:solidFill>
                <a:srgbClr val="FF14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E24115-A230-20E4-B689-02AA7B014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9" y="2082289"/>
            <a:ext cx="10654627" cy="28199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74B2C1-5F53-DC89-E25C-1D17D168D9AB}"/>
              </a:ext>
            </a:extLst>
          </p:cNvPr>
          <p:cNvSpPr/>
          <p:nvPr/>
        </p:nvSpPr>
        <p:spPr>
          <a:xfrm>
            <a:off x="6367269" y="2082291"/>
            <a:ext cx="545730" cy="22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4689D9-9FEF-F39F-ECAD-133ECFD5D000}"/>
              </a:ext>
            </a:extLst>
          </p:cNvPr>
          <p:cNvSpPr/>
          <p:nvPr/>
        </p:nvSpPr>
        <p:spPr>
          <a:xfrm>
            <a:off x="10571746" y="2082290"/>
            <a:ext cx="844773" cy="227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83124-4088-F618-7531-653947B096C8}"/>
              </a:ext>
            </a:extLst>
          </p:cNvPr>
          <p:cNvSpPr txBox="1"/>
          <p:nvPr/>
        </p:nvSpPr>
        <p:spPr>
          <a:xfrm>
            <a:off x="874642" y="5074893"/>
            <a:ext cx="10638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#Plus_Tags :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음식별로 나온 해시태그에서 </a:t>
            </a:r>
            <a:r>
              <a:rPr lang="en-US" altLang="ko-KR" sz="1600" b="1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Essential_Tags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와는 다른 고유한 해시태그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#Essential_Tags : </a:t>
            </a:r>
            <a:r>
              <a:rPr lang="ko-KR" altLang="en-US" sz="16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전체 해시태그에서 가장 빈번하게 나온 해시태그</a:t>
            </a:r>
            <a:endParaRPr lang="en-US" altLang="ko-KR" sz="1600" b="1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67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5E6C41A-A140-547D-332C-857A7C7067EB}"/>
              </a:ext>
            </a:extLst>
          </p:cNvPr>
          <p:cNvGrpSpPr/>
          <p:nvPr/>
        </p:nvGrpSpPr>
        <p:grpSpPr>
          <a:xfrm>
            <a:off x="3162672" y="374374"/>
            <a:ext cx="5866656" cy="6109251"/>
            <a:chOff x="3162672" y="374374"/>
            <a:chExt cx="5866656" cy="6109251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B6DB8D7-0FCA-5D53-46F2-71FF03771BEC}"/>
                </a:ext>
              </a:extLst>
            </p:cNvPr>
            <p:cNvSpPr/>
            <p:nvPr/>
          </p:nvSpPr>
          <p:spPr>
            <a:xfrm>
              <a:off x="3162672" y="374374"/>
              <a:ext cx="5866656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D3F595-8B7E-2339-AA01-41C339E8C933}"/>
                </a:ext>
              </a:extLst>
            </p:cNvPr>
            <p:cNvSpPr/>
            <p:nvPr/>
          </p:nvSpPr>
          <p:spPr>
            <a:xfrm>
              <a:off x="3502705" y="484966"/>
              <a:ext cx="509359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3C5F41-53CA-DCF9-6C59-F0043AB8E3AD}"/>
                </a:ext>
              </a:extLst>
            </p:cNvPr>
            <p:cNvGrpSpPr/>
            <p:nvPr/>
          </p:nvGrpSpPr>
          <p:grpSpPr>
            <a:xfrm>
              <a:off x="4177801" y="458463"/>
              <a:ext cx="1702555" cy="560955"/>
              <a:chOff x="2690190" y="484966"/>
              <a:chExt cx="1683027" cy="74524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56DC79-316B-D402-F81D-834E65305392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Finale_0121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FAD3C8-B7C8-E314-79A6-7265FBA08420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#RECOMMENDATION</a:t>
                </a:r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611BDDF-4C85-509B-FEDF-F43394C08298}"/>
                </a:ext>
              </a:extLst>
            </p:cNvPr>
            <p:cNvSpPr/>
            <p:nvPr/>
          </p:nvSpPr>
          <p:spPr>
            <a:xfrm>
              <a:off x="8484674" y="657225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66B27A-3D36-05F4-FA73-4D6225945DAC}"/>
                </a:ext>
              </a:extLst>
            </p:cNvPr>
            <p:cNvSpPr/>
            <p:nvPr/>
          </p:nvSpPr>
          <p:spPr>
            <a:xfrm>
              <a:off x="8678515" y="652419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2A85C9A0-5E32-AAA2-8840-052CBF65455E}"/>
                </a:ext>
              </a:extLst>
            </p:cNvPr>
            <p:cNvSpPr/>
            <p:nvPr/>
          </p:nvSpPr>
          <p:spPr>
            <a:xfrm rot="16200000">
              <a:off x="3941938" y="5102727"/>
              <a:ext cx="295927" cy="349401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06DE79-4053-2596-A591-2F779095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248" y="5137230"/>
              <a:ext cx="371971" cy="2959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D82BD4-B3B3-EF0B-9537-AA04907C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461" y="5150883"/>
              <a:ext cx="349401" cy="32509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0667A1D-515B-A3D8-EFDF-0A30D26BC09B}"/>
                </a:ext>
              </a:extLst>
            </p:cNvPr>
            <p:cNvSpPr/>
            <p:nvPr/>
          </p:nvSpPr>
          <p:spPr>
            <a:xfrm>
              <a:off x="8296227" y="652419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1D1B628-1F2D-9F16-9E9E-7F4CCFB115D2}"/>
                </a:ext>
              </a:extLst>
            </p:cNvPr>
            <p:cNvSpPr/>
            <p:nvPr/>
          </p:nvSpPr>
          <p:spPr>
            <a:xfrm>
              <a:off x="5901497" y="5238468"/>
              <a:ext cx="81859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E3C8F5-78CC-5215-4957-D4022DFDADDA}"/>
                </a:ext>
              </a:extLst>
            </p:cNvPr>
            <p:cNvSpPr/>
            <p:nvPr/>
          </p:nvSpPr>
          <p:spPr>
            <a:xfrm>
              <a:off x="6095338" y="5233662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3DA702-9756-9855-AFC7-D9987877B819}"/>
                </a:ext>
              </a:extLst>
            </p:cNvPr>
            <p:cNvSpPr/>
            <p:nvPr/>
          </p:nvSpPr>
          <p:spPr>
            <a:xfrm>
              <a:off x="5713050" y="5233662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BE109-28E5-0081-228A-4495295ED25F}"/>
                </a:ext>
              </a:extLst>
            </p:cNvPr>
            <p:cNvSpPr/>
            <p:nvPr/>
          </p:nvSpPr>
          <p:spPr>
            <a:xfrm>
              <a:off x="6283934" y="5241428"/>
              <a:ext cx="81859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3B3057F-412C-6E43-DF34-9E6ACBCA8600}"/>
                </a:ext>
              </a:extLst>
            </p:cNvPr>
            <p:cNvSpPr/>
            <p:nvPr/>
          </p:nvSpPr>
          <p:spPr>
            <a:xfrm rot="10800000">
              <a:off x="8329113" y="5150879"/>
              <a:ext cx="349403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F4E2E05-F90F-4EEE-170D-563253EF73CD}"/>
                </a:ext>
              </a:extLst>
            </p:cNvPr>
            <p:cNvGrpSpPr/>
            <p:nvPr/>
          </p:nvGrpSpPr>
          <p:grpSpPr>
            <a:xfrm>
              <a:off x="3502705" y="5537306"/>
              <a:ext cx="1702555" cy="622510"/>
              <a:chOff x="2690190" y="484966"/>
              <a:chExt cx="1683027" cy="82702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9C0D51-E9EF-A2BF-6B44-EC2F6735A6A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8638D0-4FE2-F873-AE71-444284AFD32A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서비스 구현</a:t>
                </a:r>
                <a:endParaRPr lang="en-US" altLang="ko-KR" sz="16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FBDDF9-BEEA-2A98-E8BD-39164B3A130C}"/>
              </a:ext>
            </a:extLst>
          </p:cNvPr>
          <p:cNvGrpSpPr/>
          <p:nvPr/>
        </p:nvGrpSpPr>
        <p:grpSpPr>
          <a:xfrm>
            <a:off x="10564727" y="374374"/>
            <a:ext cx="7606746" cy="6109251"/>
            <a:chOff x="1943100" y="374374"/>
            <a:chExt cx="5160064" cy="6109251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D568A21-C021-4577-F4B9-3220361CE10B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491F55F-1279-8DE1-A355-6E38B5A998B9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1A0A17E-A45E-65DA-2F46-8B83D25C8621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745621"/>
              <a:chOff x="2690190" y="484966"/>
              <a:chExt cx="1683027" cy="9905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9DA77A-F2E0-F62E-8FA5-F47417405C66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Finale_0121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200259-1515-10B7-BE0A-51D7275A0998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Project_recommend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3DEFB12-5FBA-A403-96B7-AB250F7F89A1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5A7CFC-E4A9-40E7-A260-D6C6ABF878C2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말풍선: 타원형 14">
              <a:extLst>
                <a:ext uri="{FF2B5EF4-FFF2-40B4-BE49-F238E27FC236}">
                  <a16:creationId xmlns:a16="http://schemas.microsoft.com/office/drawing/2014/main" id="{DD487C39-C2CE-5D0D-F9CD-FA4B02505CEE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9F14B8-F7D4-D469-6A53-CF15C56F7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7C284DD-08B0-1A6C-B518-00927D909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74CDC04-1EB6-8D05-0C36-11D8412F4B93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4FED2F7-78BA-FC1F-6617-C9CC8E8A6B85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3B55898-C704-948D-AAF3-8D4326A97A88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589BBA8-4B45-D0A8-6B95-701D5A0DA67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FC6C126-F589-31DE-46D0-BD2DC5DD2960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09048720-AA17-F271-DA50-E91452D64066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8A20FD4-816C-8749-C506-23CE16AEF6B1}"/>
                </a:ext>
              </a:extLst>
            </p:cNvPr>
            <p:cNvGrpSpPr/>
            <p:nvPr/>
          </p:nvGrpSpPr>
          <p:grpSpPr>
            <a:xfrm>
              <a:off x="2242179" y="5537306"/>
              <a:ext cx="1497496" cy="745621"/>
              <a:chOff x="2690190" y="484966"/>
              <a:chExt cx="1683027" cy="9905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11A823-5E31-D5EF-8442-5B3B40BB2698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1234 Likes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18AA64-2666-93D5-C9D2-4C36202D0675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스시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치킨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돈까스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피자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파스타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햄버거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#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떡볶이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2D1E42-A038-4E90-3930-A1858537DB1B}"/>
              </a:ext>
            </a:extLst>
          </p:cNvPr>
          <p:cNvGrpSpPr/>
          <p:nvPr/>
        </p:nvGrpSpPr>
        <p:grpSpPr>
          <a:xfrm>
            <a:off x="-5979473" y="374374"/>
            <a:ext cx="7606746" cy="6109251"/>
            <a:chOff x="1943100" y="374374"/>
            <a:chExt cx="5160064" cy="610925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087C267-0593-C11F-D886-A99173E1D0FC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E874AEF-9AFE-5D60-C4B8-8102377A23BA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CD47B5C-E195-2D66-323D-02D38FA7A82D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745621"/>
              <a:chOff x="2690190" y="484966"/>
              <a:chExt cx="1683027" cy="99057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C9D3C4-397B-150E-389F-67AFC5E5353C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Finale_0121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C37D9B-312F-D938-70AD-FEEA175D0C2A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61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Project_recommend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5B3B929-47C5-3CDE-3A38-A89666731356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4566CED-0EAE-367A-9CB3-7486E4C7F83A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말풍선: 타원형 48">
              <a:extLst>
                <a:ext uri="{FF2B5EF4-FFF2-40B4-BE49-F238E27FC236}">
                  <a16:creationId xmlns:a16="http://schemas.microsoft.com/office/drawing/2014/main" id="{3E14CBAD-5406-2D2C-9F29-D9C046F957D5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1AD56FC-9226-5CDB-81BA-10A7DBB6D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0661F59-79C4-8223-C5B8-E0A24E1D5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C537463-3088-ACAC-757F-F90C58EC656C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537CB3C-55A0-F2D0-0A91-43200216743E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CFA714-18A2-0B03-23F5-298B690061D5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5AAAACE-BD08-E256-3601-9569E1AA56C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CB3E7A6-AB7F-1C62-5133-218EC3054CFA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DC02EF85-705C-6EAE-5B39-F0E65A57D3AD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C2CD1F7-95DF-F9F5-ECEB-E5AA4C28D624}"/>
                </a:ext>
              </a:extLst>
            </p:cNvPr>
            <p:cNvGrpSpPr/>
            <p:nvPr/>
          </p:nvGrpSpPr>
          <p:grpSpPr>
            <a:xfrm>
              <a:off x="2242179" y="5537306"/>
              <a:ext cx="1497496" cy="560955"/>
              <a:chOff x="2690190" y="484966"/>
              <a:chExt cx="1683027" cy="745243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E6DEE3D-71E8-279F-4919-4DF3BAC4C233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449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EC9A31-8B02-5BBF-92EA-DDC158651D4D}"/>
                  </a:ext>
                </a:extLst>
              </p:cNvPr>
              <p:cNvSpPr txBox="1"/>
              <p:nvPr/>
            </p:nvSpPr>
            <p:spPr>
              <a:xfrm>
                <a:off x="2690190" y="862209"/>
                <a:ext cx="1683027" cy="36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연습삼아 해보는 만들기</a:t>
                </a:r>
                <a:endPara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64" name="녹화_2023_01_25_14_29_35_409">
            <a:hlinkClick r:id="" action="ppaction://media"/>
            <a:extLst>
              <a:ext uri="{FF2B5EF4-FFF2-40B4-BE49-F238E27FC236}">
                <a16:creationId xmlns:a16="http://schemas.microsoft.com/office/drawing/2014/main" id="{72D7243A-3436-0BA9-1D36-D1ABBD961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14623" y="982140"/>
            <a:ext cx="5446745" cy="41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해보세요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954965"/>
            <a:ext cx="11772898" cy="392062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53313" y="4739544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618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3775962" y="2497868"/>
            <a:ext cx="617782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광고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마이크로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인플루언서라면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괜찮아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해시태그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공통적으로 사용되는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유니크한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sz="1400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음식 트렌드</a:t>
            </a:r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algn="ctr"/>
            <a:r>
              <a:rPr lang="ko-KR" altLang="en-US" i="0" dirty="0" err="1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해시태그 빈도수로 확인</a:t>
            </a:r>
            <a:endParaRPr lang="en-US" altLang="ko-KR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</a:t>
            </a:r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algn="ctr"/>
            <a:r>
              <a:rPr lang="ko-KR" altLang="en-US" i="0" dirty="0" err="1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팔로워수가</a:t>
            </a:r>
            <a:r>
              <a:rPr lang="ko-KR" altLang="en-US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높은</a:t>
            </a:r>
            <a:endParaRPr lang="en-US" altLang="ko-KR" sz="240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래픽 8" descr="Marketing">
            <a:extLst>
              <a:ext uri="{FF2B5EF4-FFF2-40B4-BE49-F238E27FC236}">
                <a16:creationId xmlns:a16="http://schemas.microsoft.com/office/drawing/2014/main" id="{9EB11665-B8CB-08B1-4D82-7F5B24A37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3514" y="2312917"/>
            <a:ext cx="914400" cy="914400"/>
          </a:xfrm>
          <a:prstGeom prst="rect">
            <a:avLst/>
          </a:prstGeom>
        </p:spPr>
      </p:pic>
      <p:pic>
        <p:nvPicPr>
          <p:cNvPr id="24" name="그래픽 23" descr="해시 태그 단색으로 채워진">
            <a:extLst>
              <a:ext uri="{FF2B5EF4-FFF2-40B4-BE49-F238E27FC236}">
                <a16:creationId xmlns:a16="http://schemas.microsoft.com/office/drawing/2014/main" id="{838E6848-D6BA-B205-39EF-149CAF1AD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04410" y="3284073"/>
            <a:ext cx="914400" cy="914400"/>
          </a:xfrm>
          <a:prstGeom prst="rect">
            <a:avLst/>
          </a:prstGeom>
        </p:spPr>
      </p:pic>
      <p:pic>
        <p:nvPicPr>
          <p:cNvPr id="27" name="그래픽 26" descr="포크와 나이프 윤곽선">
            <a:extLst>
              <a:ext uri="{FF2B5EF4-FFF2-40B4-BE49-F238E27FC236}">
                <a16:creationId xmlns:a16="http://schemas.microsoft.com/office/drawing/2014/main" id="{54E1872D-4423-AF37-60E0-20461F4D9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53962" y="4255229"/>
            <a:ext cx="914400" cy="914400"/>
          </a:xfrm>
          <a:prstGeom prst="rect">
            <a:avLst/>
          </a:prstGeom>
        </p:spPr>
      </p:pic>
      <p:pic>
        <p:nvPicPr>
          <p:cNvPr id="29" name="그래픽 28" descr="인과 관계 단색으로 채워진">
            <a:extLst>
              <a:ext uri="{FF2B5EF4-FFF2-40B4-BE49-F238E27FC236}">
                <a16:creationId xmlns:a16="http://schemas.microsoft.com/office/drawing/2014/main" id="{54974747-573B-843C-82DD-EF61C1119B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04939" y="52263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7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FF149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2800" b="1" dirty="0">
              <a:solidFill>
                <a:srgbClr val="FF149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rgbClr val="FF1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1229816" y="2497868"/>
            <a:ext cx="97323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 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4.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6.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7.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8.</a:t>
            </a:r>
          </a:p>
          <a:p>
            <a:pPr algn="ctr"/>
            <a:r>
              <a:rPr lang="en-US" altLang="ko-KR" sz="24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9.</a:t>
            </a:r>
          </a:p>
          <a:p>
            <a:pPr algn="ctr"/>
            <a:r>
              <a:rPr lang="en-US" altLang="ko-KR" sz="2400" b="1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10.</a:t>
            </a:r>
            <a:endParaRPr lang="en-US" altLang="ko-KR" b="1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EC4FC-B474-6529-FEFD-D0F95EFED0A8}"/>
              </a:ext>
            </a:extLst>
          </p:cNvPr>
          <p:cNvSpPr/>
          <p:nvPr/>
        </p:nvSpPr>
        <p:spPr>
          <a:xfrm>
            <a:off x="785813" y="542926"/>
            <a:ext cx="10701337" cy="1143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983783-1354-0628-84D3-253D9C39DE24}"/>
              </a:ext>
            </a:extLst>
          </p:cNvPr>
          <p:cNvSpPr/>
          <p:nvPr/>
        </p:nvSpPr>
        <p:spPr>
          <a:xfrm>
            <a:off x="785813" y="542925"/>
            <a:ext cx="45719" cy="1143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1019FE-F587-E148-0063-6BEEFF805314}"/>
              </a:ext>
            </a:extLst>
          </p:cNvPr>
          <p:cNvSpPr/>
          <p:nvPr/>
        </p:nvSpPr>
        <p:spPr>
          <a:xfrm>
            <a:off x="3657600" y="287178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무엇이든 물어보세요</a:t>
            </a:r>
            <a:r>
              <a:rPr lang="en-US" altLang="ko-KR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FF145-2C21-04AB-B0BA-ABB8B4BA2484}"/>
              </a:ext>
            </a:extLst>
          </p:cNvPr>
          <p:cNvGrpSpPr/>
          <p:nvPr/>
        </p:nvGrpSpPr>
        <p:grpSpPr>
          <a:xfrm>
            <a:off x="5826124" y="2049461"/>
            <a:ext cx="1120775" cy="1120775"/>
            <a:chOff x="5340350" y="1857375"/>
            <a:chExt cx="1355725" cy="13557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A8BACF4-EF58-F309-4469-792F624A19AC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콜 센터 단색으로 채워진">
              <a:extLst>
                <a:ext uri="{FF2B5EF4-FFF2-40B4-BE49-F238E27FC236}">
                  <a16:creationId xmlns:a16="http://schemas.microsoft.com/office/drawing/2014/main" id="{52EF03E2-7A18-0ADB-AC74-5A4BFB45D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7B7A898F-2AFD-1E13-8436-3462C09F8B8C}"/>
              </a:ext>
            </a:extLst>
          </p:cNvPr>
          <p:cNvSpPr/>
          <p:nvPr/>
        </p:nvSpPr>
        <p:spPr>
          <a:xfrm>
            <a:off x="4343400" y="3614738"/>
            <a:ext cx="4171950" cy="614362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Any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Questions?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68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150970-9D9B-787A-96B4-2C3238E1F368}"/>
              </a:ext>
            </a:extLst>
          </p:cNvPr>
          <p:cNvSpPr/>
          <p:nvPr/>
        </p:nvSpPr>
        <p:spPr>
          <a:xfrm>
            <a:off x="202923" y="609601"/>
            <a:ext cx="11772899" cy="5887452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4121855-6152-3745-326C-B05EF5880B82}"/>
              </a:ext>
            </a:extLst>
          </p:cNvPr>
          <p:cNvCxnSpPr>
            <a:cxnSpLocks/>
          </p:cNvCxnSpPr>
          <p:nvPr/>
        </p:nvCxnSpPr>
        <p:spPr>
          <a:xfrm>
            <a:off x="6105068" y="1570769"/>
            <a:ext cx="0" cy="4065656"/>
          </a:xfrm>
          <a:prstGeom prst="line">
            <a:avLst/>
          </a:prstGeom>
          <a:ln w="28575">
            <a:solidFill>
              <a:srgbClr val="FF14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2F82C3-38C2-A014-7DCD-13D224B500ED}"/>
              </a:ext>
            </a:extLst>
          </p:cNvPr>
          <p:cNvSpPr txBox="1"/>
          <p:nvPr/>
        </p:nvSpPr>
        <p:spPr>
          <a:xfrm>
            <a:off x="1074820" y="1066087"/>
            <a:ext cx="267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주제소개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분석과정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FBEF7E-80A8-A60A-6947-81B943A96565}"/>
              </a:ext>
            </a:extLst>
          </p:cNvPr>
          <p:cNvSpPr/>
          <p:nvPr/>
        </p:nvSpPr>
        <p:spPr>
          <a:xfrm>
            <a:off x="3753455" y="1404642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527E76-015C-B37D-2C44-8FC0E6DD6357}"/>
              </a:ext>
            </a:extLst>
          </p:cNvPr>
          <p:cNvSpPr txBox="1"/>
          <p:nvPr/>
        </p:nvSpPr>
        <p:spPr>
          <a:xfrm>
            <a:off x="5793539" y="1404642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938260-884C-D986-7545-7730D15DC28F}"/>
              </a:ext>
            </a:extLst>
          </p:cNvPr>
          <p:cNvSpPr/>
          <p:nvPr/>
        </p:nvSpPr>
        <p:spPr>
          <a:xfrm>
            <a:off x="5801406" y="2666780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209B9-FF35-7B6E-9D46-137F54F4C7E0}"/>
              </a:ext>
            </a:extLst>
          </p:cNvPr>
          <p:cNvSpPr txBox="1"/>
          <p:nvPr/>
        </p:nvSpPr>
        <p:spPr>
          <a:xfrm>
            <a:off x="5793539" y="2661348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53F29B-65FB-6549-1706-AE4F5A75E446}"/>
              </a:ext>
            </a:extLst>
          </p:cNvPr>
          <p:cNvSpPr/>
          <p:nvPr/>
        </p:nvSpPr>
        <p:spPr>
          <a:xfrm>
            <a:off x="3753455" y="3918054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CEF70A-37D3-0847-3127-3DDA8579BAC3}"/>
              </a:ext>
            </a:extLst>
          </p:cNvPr>
          <p:cNvSpPr txBox="1"/>
          <p:nvPr/>
        </p:nvSpPr>
        <p:spPr>
          <a:xfrm>
            <a:off x="5793539" y="3918054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13AC6A-D176-EE3B-1034-5CECEECA769D}"/>
              </a:ext>
            </a:extLst>
          </p:cNvPr>
          <p:cNvSpPr/>
          <p:nvPr/>
        </p:nvSpPr>
        <p:spPr>
          <a:xfrm>
            <a:off x="5801406" y="5181199"/>
            <a:ext cx="2616232" cy="584579"/>
          </a:xfrm>
          <a:prstGeom prst="rect">
            <a:avLst/>
          </a:prstGeom>
          <a:solidFill>
            <a:srgbClr val="FFC0CB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결론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ko-KR" altLang="en-US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26A74-A1D8-E71F-123F-7A7DE803FA77}"/>
              </a:ext>
            </a:extLst>
          </p:cNvPr>
          <p:cNvSpPr txBox="1"/>
          <p:nvPr/>
        </p:nvSpPr>
        <p:spPr>
          <a:xfrm>
            <a:off x="5793539" y="5174760"/>
            <a:ext cx="586787" cy="461665"/>
          </a:xfrm>
          <a:prstGeom prst="rect">
            <a:avLst/>
          </a:prstGeom>
          <a:solidFill>
            <a:srgbClr val="FF1493"/>
          </a:solidFill>
          <a:ln>
            <a:solidFill>
              <a:srgbClr val="FF149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8DC5C-0F72-8B3A-D0BE-5CC6962182E4}"/>
              </a:ext>
            </a:extLst>
          </p:cNvPr>
          <p:cNvSpPr txBox="1"/>
          <p:nvPr/>
        </p:nvSpPr>
        <p:spPr>
          <a:xfrm>
            <a:off x="8674379" y="2389682"/>
            <a:ext cx="2678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요즘 인스타 트렌드는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음식별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2023</a:t>
            </a: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트렌드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게시글 유형 분석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4F9AC1-DFA8-1669-4D93-B69852AF23FD}"/>
              </a:ext>
            </a:extLst>
          </p:cNvPr>
          <p:cNvSpPr txBox="1"/>
          <p:nvPr/>
        </p:nvSpPr>
        <p:spPr>
          <a:xfrm>
            <a:off x="1064181" y="3642773"/>
            <a:ext cx="2678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이렇게 해보세요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필수태그와 추가태그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모델 시현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728C05-D982-FB8E-052F-669DD8610A4C}"/>
              </a:ext>
            </a:extLst>
          </p:cNvPr>
          <p:cNvSpPr txBox="1"/>
          <p:nvPr/>
        </p:nvSpPr>
        <p:spPr>
          <a:xfrm>
            <a:off x="8674379" y="4904101"/>
            <a:ext cx="267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홍보효과를 최대로</a:t>
            </a:r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endParaRPr lang="en-US" altLang="ko-KR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아쉬운점</a:t>
            </a:r>
            <a:endParaRPr lang="ko-KR" altLang="en-US" sz="16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8C615B7-FA01-DF9E-2F62-0711921D117B}"/>
              </a:ext>
            </a:extLst>
          </p:cNvPr>
          <p:cNvSpPr/>
          <p:nvPr/>
        </p:nvSpPr>
        <p:spPr>
          <a:xfrm rot="10800000">
            <a:off x="5842401" y="2252147"/>
            <a:ext cx="503510" cy="275069"/>
          </a:xfrm>
          <a:prstGeom prst="triangle">
            <a:avLst/>
          </a:prstGeom>
          <a:solidFill>
            <a:srgbClr val="FF1493"/>
          </a:solidFill>
          <a:ln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D300E8-7FF4-FE59-387F-D9CEF1A0A30E}"/>
              </a:ext>
            </a:extLst>
          </p:cNvPr>
          <p:cNvSpPr/>
          <p:nvPr/>
        </p:nvSpPr>
        <p:spPr>
          <a:xfrm>
            <a:off x="202923" y="2327776"/>
            <a:ext cx="11772898" cy="392062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21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3000">
              <a:srgbClr val="BF33B0"/>
            </a:gs>
            <a:gs pos="93000">
              <a:srgbClr val="FFB54E"/>
            </a:gs>
            <a:gs pos="60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EC4FC-B474-6529-FEFD-D0F95EFED0A8}"/>
              </a:ext>
            </a:extLst>
          </p:cNvPr>
          <p:cNvSpPr/>
          <p:nvPr/>
        </p:nvSpPr>
        <p:spPr>
          <a:xfrm>
            <a:off x="785813" y="542926"/>
            <a:ext cx="10701337" cy="1143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983783-1354-0628-84D3-253D9C39DE24}"/>
              </a:ext>
            </a:extLst>
          </p:cNvPr>
          <p:cNvSpPr/>
          <p:nvPr/>
        </p:nvSpPr>
        <p:spPr>
          <a:xfrm>
            <a:off x="785813" y="542925"/>
            <a:ext cx="10701337" cy="1143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1019FE-F587-E148-0063-6BEEFF805314}"/>
              </a:ext>
            </a:extLst>
          </p:cNvPr>
          <p:cNvSpPr/>
          <p:nvPr/>
        </p:nvSpPr>
        <p:spPr>
          <a:xfrm>
            <a:off x="3657600" y="2871788"/>
            <a:ext cx="5457825" cy="1485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감사합니다</a:t>
            </a:r>
            <a:r>
              <a:rPr lang="en-US" altLang="ko-KR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FF145-2C21-04AB-B0BA-ABB8B4BA2484}"/>
              </a:ext>
            </a:extLst>
          </p:cNvPr>
          <p:cNvGrpSpPr/>
          <p:nvPr/>
        </p:nvGrpSpPr>
        <p:grpSpPr>
          <a:xfrm>
            <a:off x="5826124" y="2049461"/>
            <a:ext cx="1120775" cy="1120775"/>
            <a:chOff x="5340350" y="1857375"/>
            <a:chExt cx="1355725" cy="13557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A8BACF4-EF58-F309-4469-792F624A19AC}"/>
                </a:ext>
              </a:extLst>
            </p:cNvPr>
            <p:cNvSpPr/>
            <p:nvPr/>
          </p:nvSpPr>
          <p:spPr>
            <a:xfrm>
              <a:off x="5340350" y="1857375"/>
              <a:ext cx="1355725" cy="1355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콜 센터 단색으로 채워진">
              <a:extLst>
                <a:ext uri="{FF2B5EF4-FFF2-40B4-BE49-F238E27FC236}">
                  <a16:creationId xmlns:a16="http://schemas.microsoft.com/office/drawing/2014/main" id="{52EF03E2-7A18-0ADB-AC74-5A4BFB45D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1011" y="2075949"/>
              <a:ext cx="914401" cy="914401"/>
            </a:xfrm>
            <a:prstGeom prst="rect">
              <a:avLst/>
            </a:prstGeom>
          </p:spPr>
        </p:pic>
      </p:grp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7B7A898F-2AFD-1E13-8436-3462C09F8B8C}"/>
              </a:ext>
            </a:extLst>
          </p:cNvPr>
          <p:cNvSpPr/>
          <p:nvPr/>
        </p:nvSpPr>
        <p:spPr>
          <a:xfrm>
            <a:off x="4343400" y="3614738"/>
            <a:ext cx="4171950" cy="614362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지금까지 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FINALE</a:t>
            </a:r>
            <a:r>
              <a:rPr lang="ko-KR" altLang="en-US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였습니다</a:t>
            </a:r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.</a:t>
            </a: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2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E07FBA3-03A2-6DE3-EE2D-D075B16F4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94" y="1904093"/>
            <a:ext cx="757337" cy="757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33EDF7-9085-D8FB-9559-6CE5F30C2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06" y="612391"/>
            <a:ext cx="1029651" cy="6336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A64DA1-D7CC-DE9C-1DCE-AAC75F2B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1222" y1="36857" x2="61222" y2="36857"/>
                        <a14:foregroundMark x1="62444" y1="41714" x2="62444" y2="41714"/>
                        <a14:foregroundMark x1="61778" y1="48714" x2="61778" y2="48714"/>
                        <a14:foregroundMark x1="61889" y1="55143" x2="61889" y2="55143"/>
                        <a14:foregroundMark x1="62222" y1="62429" x2="62222" y2="62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1" t="22029" r="27155" b="23865"/>
          <a:stretch/>
        </p:blipFill>
        <p:spPr>
          <a:xfrm>
            <a:off x="5089696" y="475267"/>
            <a:ext cx="1466684" cy="1295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083A0A-D8C0-0E7D-A152-846C16D22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5" y="2694084"/>
            <a:ext cx="1328227" cy="132822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58F39C-60B5-9610-EA1D-0755CD0F45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1840020" y="897896"/>
            <a:ext cx="1146370" cy="11463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533BC7D-09B5-6F35-4114-47CC8ED7E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80" y="5091094"/>
            <a:ext cx="576776" cy="5898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536CF4D-8D56-40C0-805C-24E993F97F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7692" y1="21071" x2="57692" y2="21071"/>
                        <a14:foregroundMark x1="59231" y1="15714" x2="59231" y2="15714"/>
                        <a14:foregroundMark x1="58846" y1="16786" x2="58846" y2="1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15" t="12834" r="30740" b="74125"/>
          <a:stretch/>
        </p:blipFill>
        <p:spPr>
          <a:xfrm>
            <a:off x="5080631" y="3419061"/>
            <a:ext cx="477078" cy="4638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75E35A6-4F5C-6526-1323-373E1559470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5" t="66315" r="29697" b="18282"/>
          <a:stretch/>
        </p:blipFill>
        <p:spPr>
          <a:xfrm>
            <a:off x="5060621" y="3922642"/>
            <a:ext cx="562708" cy="54785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80EE47-4DE5-6F62-CF7E-016ADC80FC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40606" r="77828" b="43991"/>
          <a:stretch/>
        </p:blipFill>
        <p:spPr>
          <a:xfrm>
            <a:off x="2845909" y="5680915"/>
            <a:ext cx="562708" cy="54785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AF6C4D7-24AC-165A-F1C0-FB019164B0A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5" t="65404" r="5867" b="19194"/>
          <a:stretch/>
        </p:blipFill>
        <p:spPr>
          <a:xfrm>
            <a:off x="5060621" y="4817166"/>
            <a:ext cx="562708" cy="5478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37B081B-7137-8044-A151-E9126EB7B1F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8" t="13317" r="5418" b="73643"/>
          <a:stretch/>
        </p:blipFill>
        <p:spPr>
          <a:xfrm>
            <a:off x="5053587" y="5365022"/>
            <a:ext cx="576776" cy="4638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10B6DF-9C37-4984-E977-9E068AA8B9A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2" t="40194" r="54480" b="44403"/>
          <a:stretch/>
        </p:blipFill>
        <p:spPr>
          <a:xfrm>
            <a:off x="5017806" y="5834876"/>
            <a:ext cx="562708" cy="5478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FDFE2B7-FA00-6D58-B711-6D54300BA5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0" t="65404" r="55416" b="19192"/>
          <a:stretch/>
        </p:blipFill>
        <p:spPr>
          <a:xfrm>
            <a:off x="4967957" y="6224581"/>
            <a:ext cx="576776" cy="5478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EB19D3E-A2C2-A595-40C9-8145442EB0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9" y="5023169"/>
            <a:ext cx="1315493" cy="1315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474C339-A074-A4B0-4830-BF72BC0ABE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89" y="4196570"/>
            <a:ext cx="1249705" cy="113037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C7A4F-0548-3D36-A429-0142776681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283" y="3967858"/>
            <a:ext cx="1899804" cy="189980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2BD1C43-AC15-1E3A-4D62-B4C29D3902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38" y="1762909"/>
            <a:ext cx="1507249" cy="15349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1A0400-06B2-AD51-4C12-87AA47319757}"/>
              </a:ext>
            </a:extLst>
          </p:cNvPr>
          <p:cNvGrpSpPr/>
          <p:nvPr/>
        </p:nvGrpSpPr>
        <p:grpSpPr>
          <a:xfrm>
            <a:off x="6152765" y="3519421"/>
            <a:ext cx="307974" cy="263104"/>
            <a:chOff x="3260725" y="-6476667"/>
            <a:chExt cx="479425" cy="409577"/>
          </a:xfrm>
        </p:grpSpPr>
        <p:sp>
          <p:nvSpPr>
            <p:cNvPr id="3" name="자유형 24">
              <a:extLst>
                <a:ext uri="{FF2B5EF4-FFF2-40B4-BE49-F238E27FC236}">
                  <a16:creationId xmlns:a16="http://schemas.microsoft.com/office/drawing/2014/main" id="{C90630A3-9BD7-E4E2-3AD5-58E705ADBEB1}"/>
                </a:ext>
              </a:extLst>
            </p:cNvPr>
            <p:cNvSpPr/>
            <p:nvPr/>
          </p:nvSpPr>
          <p:spPr>
            <a:xfrm flipV="1">
              <a:off x="3260725" y="-6476667"/>
              <a:ext cx="479425" cy="409577"/>
            </a:xfrm>
            <a:custGeom>
              <a:avLst/>
              <a:gdLst>
                <a:gd name="connsiteX0" fmla="*/ 168832 w 479425"/>
                <a:gd name="connsiteY0" fmla="*/ 409577 h 409577"/>
                <a:gd name="connsiteX1" fmla="*/ 310593 w 479425"/>
                <a:gd name="connsiteY1" fmla="*/ 409577 h 409577"/>
                <a:gd name="connsiteX2" fmla="*/ 341394 w 479425"/>
                <a:gd name="connsiteY2" fmla="*/ 330200 h 409577"/>
                <a:gd name="connsiteX3" fmla="*/ 427567 w 479425"/>
                <a:gd name="connsiteY3" fmla="*/ 330200 h 409577"/>
                <a:gd name="connsiteX4" fmla="*/ 479425 w 479425"/>
                <a:gd name="connsiteY4" fmla="*/ 278342 h 409577"/>
                <a:gd name="connsiteX5" fmla="*/ 479425 w 479425"/>
                <a:gd name="connsiteY5" fmla="*/ 51858 h 409577"/>
                <a:gd name="connsiteX6" fmla="*/ 427567 w 479425"/>
                <a:gd name="connsiteY6" fmla="*/ 0 h 409577"/>
                <a:gd name="connsiteX7" fmla="*/ 51858 w 479425"/>
                <a:gd name="connsiteY7" fmla="*/ 0 h 409577"/>
                <a:gd name="connsiteX8" fmla="*/ 0 w 479425"/>
                <a:gd name="connsiteY8" fmla="*/ 51858 h 409577"/>
                <a:gd name="connsiteX9" fmla="*/ 0 w 479425"/>
                <a:gd name="connsiteY9" fmla="*/ 278342 h 409577"/>
                <a:gd name="connsiteX10" fmla="*/ 51858 w 479425"/>
                <a:gd name="connsiteY10" fmla="*/ 330200 h 409577"/>
                <a:gd name="connsiteX11" fmla="*/ 138031 w 479425"/>
                <a:gd name="connsiteY11" fmla="*/ 330200 h 40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425" h="409577">
                  <a:moveTo>
                    <a:pt x="168832" y="409577"/>
                  </a:moveTo>
                  <a:lnTo>
                    <a:pt x="310593" y="409577"/>
                  </a:lnTo>
                  <a:lnTo>
                    <a:pt x="341394" y="330200"/>
                  </a:lnTo>
                  <a:lnTo>
                    <a:pt x="427567" y="330200"/>
                  </a:lnTo>
                  <a:cubicBezTo>
                    <a:pt x="456207" y="330200"/>
                    <a:pt x="479425" y="306982"/>
                    <a:pt x="479425" y="278342"/>
                  </a:cubicBezTo>
                  <a:lnTo>
                    <a:pt x="479425" y="51858"/>
                  </a:lnTo>
                  <a:cubicBezTo>
                    <a:pt x="479425" y="23218"/>
                    <a:pt x="456207" y="0"/>
                    <a:pt x="427567" y="0"/>
                  </a:cubicBezTo>
                  <a:lnTo>
                    <a:pt x="51858" y="0"/>
                  </a:lnTo>
                  <a:cubicBezTo>
                    <a:pt x="23218" y="0"/>
                    <a:pt x="0" y="23218"/>
                    <a:pt x="0" y="51858"/>
                  </a:cubicBezTo>
                  <a:lnTo>
                    <a:pt x="0" y="278342"/>
                  </a:lnTo>
                  <a:cubicBezTo>
                    <a:pt x="0" y="306982"/>
                    <a:pt x="23218" y="330200"/>
                    <a:pt x="51858" y="330200"/>
                  </a:cubicBezTo>
                  <a:lnTo>
                    <a:pt x="138031" y="330200"/>
                  </a:lnTo>
                  <a:close/>
                </a:path>
              </a:pathLst>
            </a:cu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3C1A9DE-DD4C-F628-15DA-C7CB3683FFF0}"/>
                </a:ext>
              </a:extLst>
            </p:cNvPr>
            <p:cNvSpPr/>
            <p:nvPr/>
          </p:nvSpPr>
          <p:spPr>
            <a:xfrm>
              <a:off x="3416300" y="-6325227"/>
              <a:ext cx="168275" cy="168275"/>
            </a:xfrm>
            <a:prstGeom prst="ellipse">
              <a:avLst/>
            </a:prstGeom>
            <a:noFill/>
            <a:ln w="25400">
              <a:solidFill>
                <a:srgbClr val="0F0F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E9C5F6E-ACCB-8CFD-46EF-FF3400C2659E}"/>
              </a:ext>
            </a:extLst>
          </p:cNvPr>
          <p:cNvSpPr/>
          <p:nvPr/>
        </p:nvSpPr>
        <p:spPr>
          <a:xfrm rot="5400000">
            <a:off x="10354010" y="3551090"/>
            <a:ext cx="272007" cy="178666"/>
          </a:xfrm>
          <a:prstGeom prst="triangl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3291A3-6C84-6D07-87F2-8A64EACC8A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146" y="3504419"/>
            <a:ext cx="378467" cy="378467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4F75DEDA-4F24-7A0D-8C02-F2CDC42AE4C7}"/>
              </a:ext>
            </a:extLst>
          </p:cNvPr>
          <p:cNvSpPr/>
          <p:nvPr/>
        </p:nvSpPr>
        <p:spPr>
          <a:xfrm rot="16200000">
            <a:off x="2391428" y="3049190"/>
            <a:ext cx="446633" cy="463825"/>
          </a:xfrm>
          <a:prstGeom prst="wedgeEllipse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179D64-B883-7528-31AF-5E124646ACF2}"/>
              </a:ext>
            </a:extLst>
          </p:cNvPr>
          <p:cNvCxnSpPr>
            <a:cxnSpLocks/>
          </p:cNvCxnSpPr>
          <p:nvPr/>
        </p:nvCxnSpPr>
        <p:spPr>
          <a:xfrm>
            <a:off x="10867146" y="1123013"/>
            <a:ext cx="0" cy="1159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4D8594BC-0D04-070D-EDC6-680501185B7A}"/>
              </a:ext>
            </a:extLst>
          </p:cNvPr>
          <p:cNvSpPr/>
          <p:nvPr/>
        </p:nvSpPr>
        <p:spPr>
          <a:xfrm rot="10800000">
            <a:off x="9263270" y="1246022"/>
            <a:ext cx="622842" cy="1097244"/>
          </a:xfrm>
          <a:custGeom>
            <a:avLst/>
            <a:gdLst>
              <a:gd name="connsiteX0" fmla="*/ 622842 w 622842"/>
              <a:gd name="connsiteY0" fmla="*/ 1097244 h 1097244"/>
              <a:gd name="connsiteX1" fmla="*/ 0 w 622842"/>
              <a:gd name="connsiteY1" fmla="*/ 1097244 h 1097244"/>
              <a:gd name="connsiteX2" fmla="*/ 0 w 622842"/>
              <a:gd name="connsiteY2" fmla="*/ 441339 h 1097244"/>
              <a:gd name="connsiteX3" fmla="*/ 0 w 622842"/>
              <a:gd name="connsiteY3" fmla="*/ 439173 h 1097244"/>
              <a:gd name="connsiteX4" fmla="*/ 0 w 622842"/>
              <a:gd name="connsiteY4" fmla="*/ 631 h 1097244"/>
              <a:gd name="connsiteX5" fmla="*/ 310176 w 622842"/>
              <a:gd name="connsiteY5" fmla="*/ 430432 h 1097244"/>
              <a:gd name="connsiteX6" fmla="*/ 620808 w 622842"/>
              <a:gd name="connsiteY6" fmla="*/ 0 h 1097244"/>
              <a:gd name="connsiteX7" fmla="*/ 620808 w 622842"/>
              <a:gd name="connsiteY7" fmla="*/ 439173 h 1097244"/>
              <a:gd name="connsiteX8" fmla="*/ 622842 w 622842"/>
              <a:gd name="connsiteY8" fmla="*/ 439173 h 109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42" h="1097244">
                <a:moveTo>
                  <a:pt x="622842" y="1097244"/>
                </a:moveTo>
                <a:lnTo>
                  <a:pt x="0" y="1097244"/>
                </a:lnTo>
                <a:lnTo>
                  <a:pt x="0" y="441339"/>
                </a:lnTo>
                <a:lnTo>
                  <a:pt x="0" y="439173"/>
                </a:lnTo>
                <a:lnTo>
                  <a:pt x="0" y="631"/>
                </a:lnTo>
                <a:lnTo>
                  <a:pt x="310176" y="430432"/>
                </a:lnTo>
                <a:lnTo>
                  <a:pt x="620808" y="0"/>
                </a:lnTo>
                <a:lnTo>
                  <a:pt x="620808" y="439173"/>
                </a:lnTo>
                <a:lnTo>
                  <a:pt x="622842" y="4391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33B4F164-AF0F-6C34-B0B0-2F286ABA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10442420" y="5071641"/>
            <a:ext cx="1046921" cy="11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eautifulsoup 모듈 - Dev-hwon's blog">
            <a:extLst>
              <a:ext uri="{FF2B5EF4-FFF2-40B4-BE49-F238E27FC236}">
                <a16:creationId xmlns:a16="http://schemas.microsoft.com/office/drawing/2014/main" id="{908A9C44-BEE1-2DB3-00D0-E4C742C2F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10092321" y="4458312"/>
            <a:ext cx="1725380" cy="57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242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Bold" panose="00000800000000000000" pitchFamily="50" charset="-127"/>
              </a:rPr>
              <a:t>Image_Data_Crawling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D3BDF2-873D-BAB3-AE79-4588674378D6}"/>
              </a:ext>
            </a:extLst>
          </p:cNvPr>
          <p:cNvGrpSpPr/>
          <p:nvPr/>
        </p:nvGrpSpPr>
        <p:grpSpPr>
          <a:xfrm>
            <a:off x="1059164" y="3119309"/>
            <a:ext cx="2166522" cy="589932"/>
            <a:chOff x="9090066" y="2391807"/>
            <a:chExt cx="2149755" cy="589932"/>
          </a:xfrm>
        </p:grpSpPr>
        <p:pic>
          <p:nvPicPr>
            <p:cNvPr id="26" name="그래픽 25" descr="열린 폴더 단색으로 채워진">
              <a:extLst>
                <a:ext uri="{FF2B5EF4-FFF2-40B4-BE49-F238E27FC236}">
                  <a16:creationId xmlns:a16="http://schemas.microsoft.com/office/drawing/2014/main" id="{BCCB0891-C5E0-3278-BE9B-A989EA36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93635E-79B6-B810-2909-60DFB3CFD114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Tteokbokki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BB79D8-4364-AE39-65DA-E1260AEABAE6}"/>
              </a:ext>
            </a:extLst>
          </p:cNvPr>
          <p:cNvGrpSpPr/>
          <p:nvPr/>
        </p:nvGrpSpPr>
        <p:grpSpPr>
          <a:xfrm>
            <a:off x="1059164" y="3652646"/>
            <a:ext cx="2166522" cy="589932"/>
            <a:chOff x="9090066" y="2391807"/>
            <a:chExt cx="2149755" cy="589932"/>
          </a:xfrm>
        </p:grpSpPr>
        <p:pic>
          <p:nvPicPr>
            <p:cNvPr id="29" name="그래픽 28" descr="열린 폴더 단색으로 채워진">
              <a:extLst>
                <a:ext uri="{FF2B5EF4-FFF2-40B4-BE49-F238E27FC236}">
                  <a16:creationId xmlns:a16="http://schemas.microsoft.com/office/drawing/2014/main" id="{8469E870-E208-86EF-3736-A8930030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F97DC4-A619-C65E-D6B0-CA575AEA0387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Pasta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2F4274-7CB9-D4E1-41CA-FA18AD2AB84B}"/>
              </a:ext>
            </a:extLst>
          </p:cNvPr>
          <p:cNvGrpSpPr/>
          <p:nvPr/>
        </p:nvGrpSpPr>
        <p:grpSpPr>
          <a:xfrm>
            <a:off x="1059164" y="4185983"/>
            <a:ext cx="2166522" cy="589932"/>
            <a:chOff x="9090066" y="2391807"/>
            <a:chExt cx="2149755" cy="589932"/>
          </a:xfrm>
        </p:grpSpPr>
        <p:pic>
          <p:nvPicPr>
            <p:cNvPr id="32" name="그래픽 31" descr="열린 폴더 단색으로 채워진">
              <a:extLst>
                <a:ext uri="{FF2B5EF4-FFF2-40B4-BE49-F238E27FC236}">
                  <a16:creationId xmlns:a16="http://schemas.microsoft.com/office/drawing/2014/main" id="{2B1E6475-3BDE-4BD1-2EA0-19C0C228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D7E2-C527-128E-F089-4877EF2B2C46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Sushi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596953-3A32-8D34-2A88-5B0C934A2231}"/>
              </a:ext>
            </a:extLst>
          </p:cNvPr>
          <p:cNvGrpSpPr/>
          <p:nvPr/>
        </p:nvGrpSpPr>
        <p:grpSpPr>
          <a:xfrm>
            <a:off x="1059164" y="2585972"/>
            <a:ext cx="2166522" cy="589932"/>
            <a:chOff x="9090066" y="2391807"/>
            <a:chExt cx="2149755" cy="589932"/>
          </a:xfrm>
        </p:grpSpPr>
        <p:pic>
          <p:nvPicPr>
            <p:cNvPr id="41" name="그래픽 40" descr="열린 폴더 단색으로 채워진">
              <a:extLst>
                <a:ext uri="{FF2B5EF4-FFF2-40B4-BE49-F238E27FC236}">
                  <a16:creationId xmlns:a16="http://schemas.microsoft.com/office/drawing/2014/main" id="{4E5A8C6A-F5C6-72A6-96DC-E78C12C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F17FDC-5AC8-6350-177E-BCA603A3F7CA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Pizza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B04CC1-0145-27C1-628C-E6D208E5B0D3}"/>
              </a:ext>
            </a:extLst>
          </p:cNvPr>
          <p:cNvGrpSpPr/>
          <p:nvPr/>
        </p:nvGrpSpPr>
        <p:grpSpPr>
          <a:xfrm>
            <a:off x="1059164" y="4719320"/>
            <a:ext cx="2166522" cy="589932"/>
            <a:chOff x="9090066" y="2391807"/>
            <a:chExt cx="2149755" cy="589932"/>
          </a:xfrm>
        </p:grpSpPr>
        <p:pic>
          <p:nvPicPr>
            <p:cNvPr id="44" name="그래픽 43" descr="열린 폴더 단색으로 채워진">
              <a:extLst>
                <a:ext uri="{FF2B5EF4-FFF2-40B4-BE49-F238E27FC236}">
                  <a16:creationId xmlns:a16="http://schemas.microsoft.com/office/drawing/2014/main" id="{1D2308DF-F1D4-1B5D-AA75-8BE8A433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9F309-1E64-4FFC-3476-120C5F85AC43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Burger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69AACC-5379-7994-1138-6C327273D90B}"/>
              </a:ext>
            </a:extLst>
          </p:cNvPr>
          <p:cNvGrpSpPr/>
          <p:nvPr/>
        </p:nvGrpSpPr>
        <p:grpSpPr>
          <a:xfrm>
            <a:off x="1059164" y="5252655"/>
            <a:ext cx="2166522" cy="589932"/>
            <a:chOff x="9090066" y="2391807"/>
            <a:chExt cx="2149755" cy="589932"/>
          </a:xfrm>
        </p:grpSpPr>
        <p:pic>
          <p:nvPicPr>
            <p:cNvPr id="47" name="그래픽 46" descr="열린 폴더 단색으로 채워진">
              <a:extLst>
                <a:ext uri="{FF2B5EF4-FFF2-40B4-BE49-F238E27FC236}">
                  <a16:creationId xmlns:a16="http://schemas.microsoft.com/office/drawing/2014/main" id="{ABF18F23-C4D3-C988-44C6-F3160667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B4E916-44AF-06C7-05F5-5FB4EA87083D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Porkcutlet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42B65FB-864D-4020-63D2-A81F292344D4}"/>
              </a:ext>
            </a:extLst>
          </p:cNvPr>
          <p:cNvGrpSpPr/>
          <p:nvPr/>
        </p:nvGrpSpPr>
        <p:grpSpPr>
          <a:xfrm>
            <a:off x="1059164" y="2052635"/>
            <a:ext cx="2166522" cy="589932"/>
            <a:chOff x="9090066" y="2391807"/>
            <a:chExt cx="2149755" cy="589932"/>
          </a:xfrm>
        </p:grpSpPr>
        <p:pic>
          <p:nvPicPr>
            <p:cNvPr id="60" name="그래픽 59" descr="열린 폴더 단색으로 채워진">
              <a:extLst>
                <a:ext uri="{FF2B5EF4-FFF2-40B4-BE49-F238E27FC236}">
                  <a16:creationId xmlns:a16="http://schemas.microsoft.com/office/drawing/2014/main" id="{DC830BD2-4FDA-4D25-92AF-78610FAF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9A1DA3-1269-77AE-35FA-5701ABC1FBE0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Chicken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042" name="이등변 삼각형 1041">
            <a:extLst>
              <a:ext uri="{FF2B5EF4-FFF2-40B4-BE49-F238E27FC236}">
                <a16:creationId xmlns:a16="http://schemas.microsoft.com/office/drawing/2014/main" id="{BC1CC579-F213-A904-78CF-C8B0ECA8EFE0}"/>
              </a:ext>
            </a:extLst>
          </p:cNvPr>
          <p:cNvSpPr/>
          <p:nvPr/>
        </p:nvSpPr>
        <p:spPr>
          <a:xfrm rot="5400000">
            <a:off x="527074" y="3735830"/>
            <a:ext cx="503510" cy="265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이등변 삼각형 1042">
            <a:extLst>
              <a:ext uri="{FF2B5EF4-FFF2-40B4-BE49-F238E27FC236}">
                <a16:creationId xmlns:a16="http://schemas.microsoft.com/office/drawing/2014/main" id="{05AA1528-3D2F-66F0-0C7D-171ED7A7B140}"/>
              </a:ext>
            </a:extLst>
          </p:cNvPr>
          <p:cNvSpPr/>
          <p:nvPr/>
        </p:nvSpPr>
        <p:spPr>
          <a:xfrm rot="5400000">
            <a:off x="387611" y="3735830"/>
            <a:ext cx="503510" cy="26560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4" name="이등변 삼각형 1043">
            <a:extLst>
              <a:ext uri="{FF2B5EF4-FFF2-40B4-BE49-F238E27FC236}">
                <a16:creationId xmlns:a16="http://schemas.microsoft.com/office/drawing/2014/main" id="{6DFEB401-8B60-A564-DA53-4B24852DE0E9}"/>
              </a:ext>
            </a:extLst>
          </p:cNvPr>
          <p:cNvSpPr/>
          <p:nvPr/>
        </p:nvSpPr>
        <p:spPr>
          <a:xfrm rot="5400000">
            <a:off x="248147" y="3735830"/>
            <a:ext cx="503510" cy="265602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2C90E-0619-28A5-6421-DB4DA0B268E6}"/>
              </a:ext>
            </a:extLst>
          </p:cNvPr>
          <p:cNvSpPr txBox="1"/>
          <p:nvPr/>
        </p:nvSpPr>
        <p:spPr>
          <a:xfrm>
            <a:off x="3423793" y="1489992"/>
            <a:ext cx="83888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B0104-03B7-16BF-1399-3D482EE2F3C2}"/>
              </a:ext>
            </a:extLst>
          </p:cNvPr>
          <p:cNvSpPr txBox="1"/>
          <p:nvPr/>
        </p:nvSpPr>
        <p:spPr>
          <a:xfrm>
            <a:off x="600490" y="1489992"/>
            <a:ext cx="219572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최종폴더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aphicFrame>
        <p:nvGraphicFramePr>
          <p:cNvPr id="24" name="표 33">
            <a:extLst>
              <a:ext uri="{FF2B5EF4-FFF2-40B4-BE49-F238E27FC236}">
                <a16:creationId xmlns:a16="http://schemas.microsoft.com/office/drawing/2014/main" id="{15FA7A46-59CE-7F5D-6280-97535BD9C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01116"/>
              </p:ext>
            </p:extLst>
          </p:nvPr>
        </p:nvGraphicFramePr>
        <p:xfrm>
          <a:off x="3423792" y="2123440"/>
          <a:ext cx="8388869" cy="35969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10558">
                  <a:extLst>
                    <a:ext uri="{9D8B030D-6E8A-4147-A177-3AD203B41FA5}">
                      <a16:colId xmlns:a16="http://schemas.microsoft.com/office/drawing/2014/main" val="1862612016"/>
                    </a:ext>
                  </a:extLst>
                </a:gridCol>
                <a:gridCol w="1241879">
                  <a:extLst>
                    <a:ext uri="{9D8B030D-6E8A-4147-A177-3AD203B41FA5}">
                      <a16:colId xmlns:a16="http://schemas.microsoft.com/office/drawing/2014/main" val="3235993789"/>
                    </a:ext>
                  </a:extLst>
                </a:gridCol>
                <a:gridCol w="1277257">
                  <a:extLst>
                    <a:ext uri="{9D8B030D-6E8A-4147-A177-3AD203B41FA5}">
                      <a16:colId xmlns:a16="http://schemas.microsoft.com/office/drawing/2014/main" val="3143492189"/>
                    </a:ext>
                  </a:extLst>
                </a:gridCol>
                <a:gridCol w="1159175">
                  <a:extLst>
                    <a:ext uri="{9D8B030D-6E8A-4147-A177-3AD203B41FA5}">
                      <a16:colId xmlns:a16="http://schemas.microsoft.com/office/drawing/2014/main" val="1408015089"/>
                    </a:ext>
                  </a:extLst>
                </a:gridCol>
              </a:tblGrid>
              <a:tr h="63807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훈련점수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테스트점수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최종모델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0168415"/>
                  </a:ext>
                </a:extLst>
              </a:tr>
              <a:tr h="454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+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(units=64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31235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18466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Resnet50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(64,128,256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524775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(64,128,256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=0.0001)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46999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897841"/>
                  </a:ext>
                </a:extLst>
              </a:tr>
              <a:tr h="5007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Mobilenet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+ </a:t>
                      </a:r>
                      <a:r>
                        <a:rPr lang="ko-KR" altLang="en-US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은닉층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개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(64,128 / </a:t>
                      </a:r>
                      <a:r>
                        <a:rPr lang="en-US" altLang="ko-KR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lr</a:t>
                      </a:r>
                      <a:r>
                        <a:rPr lang="en-US" altLang="ko-KR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=0.0001)</a:t>
                      </a:r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0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23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4913F5-70FA-CC7D-C9EF-07AD7E5BA007}"/>
              </a:ext>
            </a:extLst>
          </p:cNvPr>
          <p:cNvGrpSpPr/>
          <p:nvPr/>
        </p:nvGrpSpPr>
        <p:grpSpPr>
          <a:xfrm>
            <a:off x="4525617" y="472095"/>
            <a:ext cx="3140766" cy="2867457"/>
            <a:chOff x="1943100" y="374374"/>
            <a:chExt cx="5160064" cy="6109251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B6DB8D7-0FCA-5D53-46F2-71FF03771BEC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D3F595-8B7E-2339-AA01-41C339E8C933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56DC79-316B-D402-F81D-834E65305392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임성길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611BDDF-4C85-509B-FEDF-F43394C08298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66B27A-3D36-05F4-FA73-4D6225945DAC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2A85C9A0-5E32-AAA2-8840-052CBF65455E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106DE79-4053-2596-A591-2F779095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D82BD4-B3B3-EF0B-9537-AA04907CB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0667A1D-515B-A3D8-EFDF-0A30D26BC09B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1D1B628-1F2D-9F16-9E9E-7F4CCFB115D2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E3C8F5-78CC-5215-4957-D4022DFDADDA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3DA702-9756-9855-AFC7-D9987877B819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BE109-28E5-0081-228A-4495295ED25F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3B3057F-412C-6E43-DF34-9E6ACBCA8600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F4E2E05-F90F-4EEE-170D-563253EF73CD}"/>
                </a:ext>
              </a:extLst>
            </p:cNvPr>
            <p:cNvGrpSpPr/>
            <p:nvPr/>
          </p:nvGrpSpPr>
          <p:grpSpPr>
            <a:xfrm>
              <a:off x="2242175" y="5537306"/>
              <a:ext cx="4860984" cy="808540"/>
              <a:chOff x="2690186" y="484966"/>
              <a:chExt cx="5463233" cy="107416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9C0D51-E9EF-A2BF-6B44-EC2F6735A6A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8638D0-4FE2-F873-AE71-444284AFD32A}"/>
                  </a:ext>
                </a:extLst>
              </p:cNvPr>
              <p:cNvSpPr txBox="1"/>
              <p:nvPr/>
            </p:nvSpPr>
            <p:spPr>
              <a:xfrm>
                <a:off x="2690186" y="862207"/>
                <a:ext cx="5463233" cy="69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이미지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모델 설계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시각화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본론 분석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ppt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개요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DF52686D-FA38-DAE2-DB01-73FC79CFE8E7}"/>
              </a:ext>
            </a:extLst>
          </p:cNvPr>
          <p:cNvGrpSpPr/>
          <p:nvPr/>
        </p:nvGrpSpPr>
        <p:grpSpPr>
          <a:xfrm>
            <a:off x="8348869" y="472095"/>
            <a:ext cx="3140766" cy="2867457"/>
            <a:chOff x="1943100" y="374374"/>
            <a:chExt cx="5160064" cy="6109251"/>
          </a:xfrm>
        </p:grpSpPr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5DACF07A-712C-8B92-EEB5-0026DE34B869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BE2AEB49-CF14-D963-A4C4-21FA8DAD304F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831C329-AA3A-BAEE-C410-52BCB71B0CD7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박주현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F0F5F9E4-1A05-4D79-58EE-B61DFA4F0DB3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08E12155-61F8-09B3-370B-4014A90CA3DF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말풍선: 타원형 188">
              <a:extLst>
                <a:ext uri="{FF2B5EF4-FFF2-40B4-BE49-F238E27FC236}">
                  <a16:creationId xmlns:a16="http://schemas.microsoft.com/office/drawing/2014/main" id="{948AD78E-E445-2F93-1C2D-8D206AA5844C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DD28A69D-1463-9ECA-E003-1A62398D7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F8B0F5EA-2F22-4BCE-4DB6-AEA96C99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A1C88157-FD06-544D-C300-8A3221C84277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BA71F8C1-B627-7EF7-A459-406AAFCA60E8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154208C6-DD16-F53B-6575-28CE9129EDB1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839B9E57-435B-98A9-0592-2463CF8D3EE8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2F62724-CEED-00CA-4152-990E54EA42B5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0C311431-06B7-5FE6-1B21-760F87F54D61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A9139E6A-D02C-1FBD-49E9-79BBD54123AD}"/>
                </a:ext>
              </a:extLst>
            </p:cNvPr>
            <p:cNvGrpSpPr/>
            <p:nvPr/>
          </p:nvGrpSpPr>
          <p:grpSpPr>
            <a:xfrm>
              <a:off x="2242177" y="5537306"/>
              <a:ext cx="4624424" cy="808540"/>
              <a:chOff x="2690188" y="484966"/>
              <a:chExt cx="5197364" cy="1074165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C7E8E060-399B-C241-0DC2-74FADA526D49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7763B6B-6587-F95B-9BC4-9C599025D278}"/>
                  </a:ext>
                </a:extLst>
              </p:cNvPr>
              <p:cNvSpPr txBox="1"/>
              <p:nvPr/>
            </p:nvSpPr>
            <p:spPr>
              <a:xfrm>
                <a:off x="2690188" y="862207"/>
                <a:ext cx="5197364" cy="69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이미지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모델 설계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시각화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보고서작성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DD72B5C8-69C5-5A65-AB53-C05E8523CE89}"/>
              </a:ext>
            </a:extLst>
          </p:cNvPr>
          <p:cNvGrpSpPr/>
          <p:nvPr/>
        </p:nvGrpSpPr>
        <p:grpSpPr>
          <a:xfrm>
            <a:off x="702365" y="472095"/>
            <a:ext cx="3140766" cy="2867457"/>
            <a:chOff x="1943100" y="374374"/>
            <a:chExt cx="5160064" cy="6109251"/>
          </a:xfrm>
        </p:grpSpPr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EC4DB2BE-21DA-A0AE-C774-EA3CC727266E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405643C7-C229-CD92-9535-5160EF9A3DB2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4BBA6C5A-F3C6-AE82-4895-213766D21BC1}"/>
                </a:ext>
              </a:extLst>
            </p:cNvPr>
            <p:cNvGrpSpPr/>
            <p:nvPr/>
          </p:nvGrpSpPr>
          <p:grpSpPr>
            <a:xfrm>
              <a:off x="2835965" y="458463"/>
              <a:ext cx="1497496" cy="808541"/>
              <a:chOff x="2690190" y="484966"/>
              <a:chExt cx="1683027" cy="1074169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1E251084-D6D1-F10B-8C92-D5BA6FFD86BE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7" cy="740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전대한</a:t>
                </a:r>
                <a:endParaRPr lang="en-US" altLang="ko-KR" sz="1100" b="1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F76C4ED8-D8B2-9E72-0D1D-7EB686E1D33A}"/>
                  </a:ext>
                </a:extLst>
              </p:cNvPr>
              <p:cNvSpPr txBox="1"/>
              <p:nvPr/>
            </p:nvSpPr>
            <p:spPr>
              <a:xfrm>
                <a:off x="2690190" y="862208"/>
                <a:ext cx="1683027" cy="696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AABC6908-28B1-8F4C-57E2-291527D8CEA5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73F71FE5-CAAC-1957-E3C8-0A47632D0CF6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말풍선: 타원형 208">
              <a:extLst>
                <a:ext uri="{FF2B5EF4-FFF2-40B4-BE49-F238E27FC236}">
                  <a16:creationId xmlns:a16="http://schemas.microsoft.com/office/drawing/2014/main" id="{F13EB529-95A7-3C75-A400-923D5575FB7A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FD8229D5-4979-004F-911E-FD44A279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F7BAE484-F83F-D2F1-1A84-EC2F61267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FCA11694-AAF6-8602-61B5-8A841EE3382A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76E8BE2D-6CD6-0519-42E3-5CB71438B484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C052C882-763C-4F31-4FD8-9B90BA53FCAD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88C683E9-0E14-D6E3-0CFA-239B645C8EFE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E723D7F9-4164-B2DD-A65B-51460C723C40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47A2F55B-5853-F3A8-61F7-2FEE32CA8CD7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85FA2802-71C9-9254-E9BA-DDDA7C270114}"/>
                </a:ext>
              </a:extLst>
            </p:cNvPr>
            <p:cNvGrpSpPr/>
            <p:nvPr/>
          </p:nvGrpSpPr>
          <p:grpSpPr>
            <a:xfrm>
              <a:off x="2242177" y="5537306"/>
              <a:ext cx="4453932" cy="808541"/>
              <a:chOff x="2690188" y="484966"/>
              <a:chExt cx="5005751" cy="1074167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07D25AD-3F5D-2DBE-8C4B-B15EA21FDD23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740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200 Likes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E9E9DF7-9E6C-12FA-ACE0-8E02D2B737C6}"/>
                  </a:ext>
                </a:extLst>
              </p:cNvPr>
              <p:cNvSpPr txBox="1"/>
              <p:nvPr/>
            </p:nvSpPr>
            <p:spPr>
              <a:xfrm>
                <a:off x="2690188" y="862208"/>
                <a:ext cx="5005751" cy="696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이미지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모델 설계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전처리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ppt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및 발표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149401CE-37B6-D60F-7B6E-46AACDEC623A}"/>
              </a:ext>
            </a:extLst>
          </p:cNvPr>
          <p:cNvGrpSpPr/>
          <p:nvPr/>
        </p:nvGrpSpPr>
        <p:grpSpPr>
          <a:xfrm>
            <a:off x="4525617" y="3573104"/>
            <a:ext cx="3278981" cy="2867456"/>
            <a:chOff x="1943100" y="374374"/>
            <a:chExt cx="5387142" cy="6109251"/>
          </a:xfrm>
        </p:grpSpPr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2CCCA03-369B-E2CD-C894-572D24135537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749EC6A3-A6B7-EB24-BAE6-C78BD73284D9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BA4EC93-5A20-E365-04F9-C8EC164F4F26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남수민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4DFB400B-0A14-22B8-C9ED-899DEFD2C6CB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83E50BB6-F3A2-310F-99F3-0E9B250201E2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말풍선: 타원형 228">
              <a:extLst>
                <a:ext uri="{FF2B5EF4-FFF2-40B4-BE49-F238E27FC236}">
                  <a16:creationId xmlns:a16="http://schemas.microsoft.com/office/drawing/2014/main" id="{A17ACCD9-226A-9631-53B9-81DB7178B892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78E0D648-0026-F6A4-D13B-1DC1571B2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A78FE468-BF22-A244-2254-9EB8D3FAB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FB1B1FE8-B3DF-39B4-C14D-AFD08E48ACEC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B41DDA1B-0683-F801-5E43-5BB4C2EA8262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D88B94AE-1935-AA81-15F7-A00B42D902BF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804FD38D-34E8-406F-FF5A-AE2E5DEFD197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BEDD14AA-6DE2-C0C7-3ED6-EC2F023CEEDF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5F585DA4-FB4E-DB3B-0F1B-C523B3A150CE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400A177A-CA4C-C040-461A-F1AE16F0420E}"/>
                </a:ext>
              </a:extLst>
            </p:cNvPr>
            <p:cNvGrpSpPr/>
            <p:nvPr/>
          </p:nvGrpSpPr>
          <p:grpSpPr>
            <a:xfrm>
              <a:off x="2242177" y="5537306"/>
              <a:ext cx="5088065" cy="808540"/>
              <a:chOff x="2690188" y="484966"/>
              <a:chExt cx="5718447" cy="1074165"/>
            </a:xfrm>
          </p:grpSpPr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2505834-0D1E-FCFE-D6A4-988AAE1DAA91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A9E61E7B-1DCE-74F9-0DB7-FDDBDAC1ECB9}"/>
                  </a:ext>
                </a:extLst>
              </p:cNvPr>
              <p:cNvSpPr txBox="1"/>
              <p:nvPr/>
            </p:nvSpPr>
            <p:spPr>
              <a:xfrm>
                <a:off x="2690188" y="862207"/>
                <a:ext cx="5718447" cy="69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텍스트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전처리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및 시각화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상관분석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해시태그분석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844B37B1-BA5F-C20B-8907-9D18306E0A3C}"/>
              </a:ext>
            </a:extLst>
          </p:cNvPr>
          <p:cNvGrpSpPr/>
          <p:nvPr/>
        </p:nvGrpSpPr>
        <p:grpSpPr>
          <a:xfrm>
            <a:off x="8348869" y="3573104"/>
            <a:ext cx="3140766" cy="2867457"/>
            <a:chOff x="1943100" y="374374"/>
            <a:chExt cx="5160064" cy="6109251"/>
          </a:xfrm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CA53CD9C-4B9C-DDC5-20D9-A14FDF1C197F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CD7C217-2953-3A78-BDBE-21526ED02574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B55CA2A-44F2-3AB1-D252-A2915B9BDE19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박명훈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0535A940-8BEA-FCF3-1688-CAB721F60F6D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C6C0765-EE28-8E75-6D5F-7952809DF2EE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말풍선: 타원형 248">
              <a:extLst>
                <a:ext uri="{FF2B5EF4-FFF2-40B4-BE49-F238E27FC236}">
                  <a16:creationId xmlns:a16="http://schemas.microsoft.com/office/drawing/2014/main" id="{7AB01630-2FE1-EC42-A1ED-6F37C33A171D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50" name="그림 249">
              <a:extLst>
                <a:ext uri="{FF2B5EF4-FFF2-40B4-BE49-F238E27FC236}">
                  <a16:creationId xmlns:a16="http://schemas.microsoft.com/office/drawing/2014/main" id="{805E0693-68E2-A9EC-AC6C-84E8AA0C2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51" name="그림 250">
              <a:extLst>
                <a:ext uri="{FF2B5EF4-FFF2-40B4-BE49-F238E27FC236}">
                  <a16:creationId xmlns:a16="http://schemas.microsoft.com/office/drawing/2014/main" id="{13C9EFF1-65D5-AFC2-D6E9-265723B91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15B01499-2F87-E27F-9AC2-EFED6723EB51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7621F68F-809E-8C09-BA2A-300CA5FE343A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6A31F65C-27C6-55E9-0676-0057C5E3204F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6F1E9B3-5903-E525-B457-1B6C679C4408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08E076A4-0074-E1FB-00F4-DFB8BF5CCFB6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FAC75C04-C3F1-659A-B8A0-A6754E273FCF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6DD76F42-62ED-A44D-B182-C90D51460F6A}"/>
                </a:ext>
              </a:extLst>
            </p:cNvPr>
            <p:cNvGrpSpPr/>
            <p:nvPr/>
          </p:nvGrpSpPr>
          <p:grpSpPr>
            <a:xfrm>
              <a:off x="2242177" y="5537306"/>
              <a:ext cx="4381931" cy="808541"/>
              <a:chOff x="2690188" y="484966"/>
              <a:chExt cx="4924827" cy="1074167"/>
            </a:xfrm>
          </p:grpSpPr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BA55119-5540-7790-E680-0DCBD54FFC8A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C6E9E8C-7DF3-F202-1A1D-C1590146D923}"/>
                  </a:ext>
                </a:extLst>
              </p:cNvPr>
              <p:cNvSpPr txBox="1"/>
              <p:nvPr/>
            </p:nvSpPr>
            <p:spPr>
              <a:xfrm>
                <a:off x="2690188" y="862208"/>
                <a:ext cx="4924827" cy="696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텍스트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전처리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및 시각화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최종 분석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8880D3D0-36EA-EA9A-5078-E2DCD60E7E44}"/>
              </a:ext>
            </a:extLst>
          </p:cNvPr>
          <p:cNvGrpSpPr/>
          <p:nvPr/>
        </p:nvGrpSpPr>
        <p:grpSpPr>
          <a:xfrm>
            <a:off x="702365" y="3573104"/>
            <a:ext cx="3140766" cy="2867457"/>
            <a:chOff x="1943100" y="374374"/>
            <a:chExt cx="5160064" cy="6109251"/>
          </a:xfrm>
        </p:grpSpPr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46A7B7BF-EBFE-D341-8D3E-0488DADE2525}"/>
                </a:ext>
              </a:extLst>
            </p:cNvPr>
            <p:cNvSpPr/>
            <p:nvPr/>
          </p:nvSpPr>
          <p:spPr>
            <a:xfrm>
              <a:off x="1943100" y="374374"/>
              <a:ext cx="5160064" cy="6109251"/>
            </a:xfrm>
            <a:custGeom>
              <a:avLst/>
              <a:gdLst>
                <a:gd name="connsiteX0" fmla="*/ 217004 w 5160064"/>
                <a:gd name="connsiteY0" fmla="*/ 619539 h 6109251"/>
                <a:gd name="connsiteX1" fmla="*/ 217004 w 5160064"/>
                <a:gd name="connsiteY1" fmla="*/ 4727713 h 6109251"/>
                <a:gd name="connsiteX2" fmla="*/ 4961281 w 5160064"/>
                <a:gd name="connsiteY2" fmla="*/ 4727713 h 6109251"/>
                <a:gd name="connsiteX3" fmla="*/ 4961281 w 5160064"/>
                <a:gd name="connsiteY3" fmla="*/ 619539 h 6109251"/>
                <a:gd name="connsiteX4" fmla="*/ 0 w 5160064"/>
                <a:gd name="connsiteY4" fmla="*/ 0 h 6109251"/>
                <a:gd name="connsiteX5" fmla="*/ 5160064 w 5160064"/>
                <a:gd name="connsiteY5" fmla="*/ 0 h 6109251"/>
                <a:gd name="connsiteX6" fmla="*/ 5160064 w 5160064"/>
                <a:gd name="connsiteY6" fmla="*/ 6109251 h 6109251"/>
                <a:gd name="connsiteX7" fmla="*/ 0 w 5160064"/>
                <a:gd name="connsiteY7" fmla="*/ 6109251 h 6109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0064" h="6109251">
                  <a:moveTo>
                    <a:pt x="217004" y="619539"/>
                  </a:moveTo>
                  <a:lnTo>
                    <a:pt x="217004" y="4727713"/>
                  </a:lnTo>
                  <a:lnTo>
                    <a:pt x="4961281" y="4727713"/>
                  </a:lnTo>
                  <a:lnTo>
                    <a:pt x="4961281" y="619539"/>
                  </a:lnTo>
                  <a:close/>
                  <a:moveTo>
                    <a:pt x="0" y="0"/>
                  </a:moveTo>
                  <a:lnTo>
                    <a:pt x="5160064" y="0"/>
                  </a:lnTo>
                  <a:lnTo>
                    <a:pt x="5160064" y="6109251"/>
                  </a:lnTo>
                  <a:lnTo>
                    <a:pt x="0" y="610925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DB0A03F0-5021-ADB8-3A9B-403631FA7191}"/>
                </a:ext>
              </a:extLst>
            </p:cNvPr>
            <p:cNvSpPr/>
            <p:nvPr/>
          </p:nvSpPr>
          <p:spPr>
            <a:xfrm>
              <a:off x="2242179" y="484966"/>
              <a:ext cx="448011" cy="451315"/>
            </a:xfrm>
            <a:prstGeom prst="ellipse">
              <a:avLst/>
            </a:prstGeom>
            <a:noFill/>
            <a:ln w="28575">
              <a:gradFill flip="none" rotWithShape="1">
                <a:gsLst>
                  <a:gs pos="65000">
                    <a:srgbClr val="E6466D"/>
                  </a:gs>
                  <a:gs pos="49000">
                    <a:srgbClr val="624CC8"/>
                  </a:gs>
                  <a:gs pos="80000">
                    <a:srgbClr val="FF9248"/>
                  </a:gs>
                  <a:gs pos="29000">
                    <a:srgbClr val="BF33B0"/>
                  </a:gs>
                </a:gsLst>
                <a:lin ang="81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88443A02-82B2-370F-22DC-86225E87F277}"/>
                </a:ext>
              </a:extLst>
            </p:cNvPr>
            <p:cNvSpPr txBox="1"/>
            <p:nvPr/>
          </p:nvSpPr>
          <p:spPr>
            <a:xfrm>
              <a:off x="2835964" y="458462"/>
              <a:ext cx="1497496" cy="5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이소민</a:t>
              </a:r>
              <a:endParaRPr lang="en-US" altLang="ko-KR" sz="1100" b="1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767A25B6-8DE1-E128-4F0B-BC5993870DA4}"/>
                </a:ext>
              </a:extLst>
            </p:cNvPr>
            <p:cNvSpPr/>
            <p:nvPr/>
          </p:nvSpPr>
          <p:spPr>
            <a:xfrm>
              <a:off x="6624109" y="65722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C811363-F5EC-682B-E5D5-A30165FC2A38}"/>
                </a:ext>
              </a:extLst>
            </p:cNvPr>
            <p:cNvSpPr/>
            <p:nvPr/>
          </p:nvSpPr>
          <p:spPr>
            <a:xfrm>
              <a:off x="6794604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말풍선: 타원형 268">
              <a:extLst>
                <a:ext uri="{FF2B5EF4-FFF2-40B4-BE49-F238E27FC236}">
                  <a16:creationId xmlns:a16="http://schemas.microsoft.com/office/drawing/2014/main" id="{A8E4B680-B3BD-5109-38F5-A7A8F7165626}"/>
                </a:ext>
              </a:extLst>
            </p:cNvPr>
            <p:cNvSpPr/>
            <p:nvPr/>
          </p:nvSpPr>
          <p:spPr>
            <a:xfrm rot="16200000">
              <a:off x="2610689" y="5123768"/>
              <a:ext cx="295927" cy="307318"/>
            </a:xfrm>
            <a:prstGeom prst="wedgeEllipseCallou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70" name="그림 269">
              <a:extLst>
                <a:ext uri="{FF2B5EF4-FFF2-40B4-BE49-F238E27FC236}">
                  <a16:creationId xmlns:a16="http://schemas.microsoft.com/office/drawing/2014/main" id="{144ED82A-0560-ECBC-1D2A-911AE7DF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328" y="5137230"/>
              <a:ext cx="327170" cy="295928"/>
            </a:xfrm>
            <a:prstGeom prst="rect">
              <a:avLst/>
            </a:prstGeom>
          </p:spPr>
        </p:pic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AEA2A2A3-546F-24AF-7B26-BCF2EFEC1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78" b="95460" l="1429" r="98571">
                          <a14:foregroundMark x1="30595" y1="30966" x2="30595" y2="30966"/>
                          <a14:foregroundMark x1="3214" y1="42375" x2="3214" y2="42375"/>
                          <a14:foregroundMark x1="71786" y1="62980" x2="71786" y2="62980"/>
                          <a14:foregroundMark x1="56667" y1="95460" x2="56667" y2="95460"/>
                          <a14:foregroundMark x1="94048" y1="13155" x2="94048" y2="13155"/>
                          <a14:foregroundMark x1="1429" y1="43306" x2="1429" y2="43306"/>
                          <a14:foregroundMark x1="93452" y1="5006" x2="93452" y2="5006"/>
                          <a14:foregroundMark x1="98571" y1="2678" x2="98571" y2="26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760" y="5150883"/>
              <a:ext cx="307318" cy="325090"/>
            </a:xfrm>
            <a:prstGeom prst="rect">
              <a:avLst/>
            </a:prstGeom>
          </p:spPr>
        </p:pic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131476D0-2503-31A4-A569-23B9EAA50ACA}"/>
                </a:ext>
              </a:extLst>
            </p:cNvPr>
            <p:cNvSpPr/>
            <p:nvPr/>
          </p:nvSpPr>
          <p:spPr>
            <a:xfrm>
              <a:off x="6458359" y="65241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3666AE3D-0D4A-1A50-3038-F31C8A9601F6}"/>
                </a:ext>
              </a:extLst>
            </p:cNvPr>
            <p:cNvSpPr/>
            <p:nvPr/>
          </p:nvSpPr>
          <p:spPr>
            <a:xfrm>
              <a:off x="4352055" y="523846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EAE5FE24-A83A-8F9F-B4CA-C8484FCA5280}"/>
                </a:ext>
              </a:extLst>
            </p:cNvPr>
            <p:cNvSpPr/>
            <p:nvPr/>
          </p:nvSpPr>
          <p:spPr>
            <a:xfrm>
              <a:off x="4522550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73440AF1-9383-72D1-D97D-611D2E7A9801}"/>
                </a:ext>
              </a:extLst>
            </p:cNvPr>
            <p:cNvSpPr/>
            <p:nvPr/>
          </p:nvSpPr>
          <p:spPr>
            <a:xfrm>
              <a:off x="4186305" y="5233662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4D69B649-201E-16C7-0DA8-4698FF9195A2}"/>
                </a:ext>
              </a:extLst>
            </p:cNvPr>
            <p:cNvSpPr/>
            <p:nvPr/>
          </p:nvSpPr>
          <p:spPr>
            <a:xfrm>
              <a:off x="4688431" y="5241428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CCBC2010-FC6E-7DC2-84E1-CE3790929DC2}"/>
                </a:ext>
              </a:extLst>
            </p:cNvPr>
            <p:cNvSpPr/>
            <p:nvPr/>
          </p:nvSpPr>
          <p:spPr>
            <a:xfrm rot="10800000">
              <a:off x="6487284" y="5150879"/>
              <a:ext cx="307320" cy="481293"/>
            </a:xfrm>
            <a:custGeom>
              <a:avLst/>
              <a:gdLst>
                <a:gd name="connsiteX0" fmla="*/ 622842 w 622842"/>
                <a:gd name="connsiteY0" fmla="*/ 1097244 h 1097244"/>
                <a:gd name="connsiteX1" fmla="*/ 0 w 622842"/>
                <a:gd name="connsiteY1" fmla="*/ 1097244 h 1097244"/>
                <a:gd name="connsiteX2" fmla="*/ 0 w 622842"/>
                <a:gd name="connsiteY2" fmla="*/ 441339 h 1097244"/>
                <a:gd name="connsiteX3" fmla="*/ 0 w 622842"/>
                <a:gd name="connsiteY3" fmla="*/ 439173 h 1097244"/>
                <a:gd name="connsiteX4" fmla="*/ 0 w 622842"/>
                <a:gd name="connsiteY4" fmla="*/ 631 h 1097244"/>
                <a:gd name="connsiteX5" fmla="*/ 310176 w 622842"/>
                <a:gd name="connsiteY5" fmla="*/ 430432 h 1097244"/>
                <a:gd name="connsiteX6" fmla="*/ 620808 w 622842"/>
                <a:gd name="connsiteY6" fmla="*/ 0 h 1097244"/>
                <a:gd name="connsiteX7" fmla="*/ 620808 w 622842"/>
                <a:gd name="connsiteY7" fmla="*/ 439173 h 1097244"/>
                <a:gd name="connsiteX8" fmla="*/ 622842 w 622842"/>
                <a:gd name="connsiteY8" fmla="*/ 439173 h 109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842" h="1097244">
                  <a:moveTo>
                    <a:pt x="622842" y="1097244"/>
                  </a:moveTo>
                  <a:lnTo>
                    <a:pt x="0" y="1097244"/>
                  </a:lnTo>
                  <a:lnTo>
                    <a:pt x="0" y="441339"/>
                  </a:lnTo>
                  <a:lnTo>
                    <a:pt x="0" y="439173"/>
                  </a:lnTo>
                  <a:lnTo>
                    <a:pt x="0" y="631"/>
                  </a:lnTo>
                  <a:lnTo>
                    <a:pt x="310176" y="430432"/>
                  </a:lnTo>
                  <a:lnTo>
                    <a:pt x="620808" y="0"/>
                  </a:lnTo>
                  <a:lnTo>
                    <a:pt x="620808" y="439173"/>
                  </a:lnTo>
                  <a:lnTo>
                    <a:pt x="622842" y="439173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/>
                <a:t> 	</a:t>
              </a:r>
              <a:endParaRPr lang="ko-KR" altLang="en-US" dirty="0"/>
            </a:p>
          </p:txBody>
        </p:sp>
        <p:grpSp>
          <p:nvGrpSpPr>
            <p:cNvPr id="278" name="그룹 277">
              <a:extLst>
                <a:ext uri="{FF2B5EF4-FFF2-40B4-BE49-F238E27FC236}">
                  <a16:creationId xmlns:a16="http://schemas.microsoft.com/office/drawing/2014/main" id="{EBFBBF0D-0C72-8AB5-91D2-2A1502D178A2}"/>
                </a:ext>
              </a:extLst>
            </p:cNvPr>
            <p:cNvGrpSpPr/>
            <p:nvPr/>
          </p:nvGrpSpPr>
          <p:grpSpPr>
            <a:xfrm>
              <a:off x="2242177" y="5537306"/>
              <a:ext cx="4624424" cy="808541"/>
              <a:chOff x="2690188" y="484966"/>
              <a:chExt cx="5197364" cy="1074167"/>
            </a:xfrm>
          </p:grpSpPr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8080BF1B-23B0-A603-BA61-AA9F60448126}"/>
                  </a:ext>
                </a:extLst>
              </p:cNvPr>
              <p:cNvSpPr txBox="1"/>
              <p:nvPr/>
            </p:nvSpPr>
            <p:spPr>
              <a:xfrm>
                <a:off x="2690190" y="484966"/>
                <a:ext cx="1683028" cy="44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233 Likes</a:t>
                </a: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3E109A67-922A-5230-DC2F-56522BA02ED9}"/>
                  </a:ext>
                </a:extLst>
              </p:cNvPr>
              <p:cNvSpPr txBox="1"/>
              <p:nvPr/>
            </p:nvSpPr>
            <p:spPr>
              <a:xfrm>
                <a:off x="2690188" y="862208"/>
                <a:ext cx="5197364" cy="696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텍스트 데이터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크롤링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 err="1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전처리</a:t>
                </a:r>
                <a:r>
                  <a:rPr lang="en-US" altLang="ko-KR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0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통계적 분석</a:t>
                </a:r>
                <a:endParaRPr lang="en-US" altLang="ko-KR" sz="10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pic>
        <p:nvPicPr>
          <p:cNvPr id="5" name="그림 4" descr="실외, 하늘, 잔디, 사람이(가) 표시된 사진&#10;&#10;자동 생성된 설명">
            <a:extLst>
              <a:ext uri="{FF2B5EF4-FFF2-40B4-BE49-F238E27FC236}">
                <a16:creationId xmlns:a16="http://schemas.microsoft.com/office/drawing/2014/main" id="{6DDC4B4A-4052-D629-0D4A-9BE4817F4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6" b="11599"/>
          <a:stretch/>
        </p:blipFill>
        <p:spPr>
          <a:xfrm>
            <a:off x="833134" y="771464"/>
            <a:ext cx="2897631" cy="1926000"/>
          </a:xfrm>
          <a:prstGeom prst="rect">
            <a:avLst/>
          </a:prstGeom>
        </p:spPr>
      </p:pic>
      <p:pic>
        <p:nvPicPr>
          <p:cNvPr id="17" name="그래픽 16" descr="외계인 얼굴 단색으로 채워진">
            <a:extLst>
              <a:ext uri="{FF2B5EF4-FFF2-40B4-BE49-F238E27FC236}">
                <a16:creationId xmlns:a16="http://schemas.microsoft.com/office/drawing/2014/main" id="{4CE1D32B-6C7F-9BF0-14BA-09E227D83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8619" y="1097202"/>
            <a:ext cx="693637" cy="6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0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Bold" panose="00000800000000000000" pitchFamily="50" charset="-127"/>
              </a:rPr>
              <a:t>왜 인스타그램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3DC0DA1-4DEE-04CC-838F-A71685C2D7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r="1643"/>
          <a:stretch/>
        </p:blipFill>
        <p:spPr>
          <a:xfrm>
            <a:off x="423839" y="1515211"/>
            <a:ext cx="5685183" cy="433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333FDD-3709-3C21-2A54-49BE01B03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937" y="1938786"/>
            <a:ext cx="5308717" cy="14856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E06677-6EE5-AF80-2E2F-F1664AD66881}"/>
              </a:ext>
            </a:extLst>
          </p:cNvPr>
          <p:cNvSpPr txBox="1"/>
          <p:nvPr/>
        </p:nvSpPr>
        <p:spPr>
          <a:xfrm>
            <a:off x="9994594" y="3414331"/>
            <a:ext cx="1818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한경미디어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_22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8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</a:t>
            </a:r>
            <a:endParaRPr lang="en-US" altLang="ko-KR"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667451E-82B0-E51C-D117-355CB2234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36" y="4002464"/>
            <a:ext cx="5308718" cy="1133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7EA213-9607-FF22-1E8D-1A304CA4B5F0}"/>
              </a:ext>
            </a:extLst>
          </p:cNvPr>
          <p:cNvSpPr txBox="1"/>
          <p:nvPr/>
        </p:nvSpPr>
        <p:spPr>
          <a:xfrm>
            <a:off x="9994594" y="5345219"/>
            <a:ext cx="1818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세계일보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_23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년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12</a:t>
            </a:r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</a:t>
            </a:r>
            <a:endParaRPr lang="en-US" altLang="ko-KR"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58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Bold" panose="00000800000000000000" pitchFamily="50" charset="-127"/>
              </a:rPr>
              <a:t>왜 인스타그램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Bold" panose="00000800000000000000" pitchFamily="50" charset="-127"/>
              </a:rPr>
              <a:t>?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C9C7658-CF4E-F880-EEBE-B9851A42B1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1790" r="-247" b="4647"/>
          <a:stretch/>
        </p:blipFill>
        <p:spPr>
          <a:xfrm>
            <a:off x="587829" y="1344762"/>
            <a:ext cx="5388428" cy="4799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E466F3-782D-3216-FE98-20E838F898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" b="4650"/>
          <a:stretch/>
        </p:blipFill>
        <p:spPr>
          <a:xfrm>
            <a:off x="6334539" y="1272208"/>
            <a:ext cx="5130107" cy="48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30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Target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15D8D5-CC62-B2E1-109B-F482548B0F9B}"/>
              </a:ext>
            </a:extLst>
          </p:cNvPr>
          <p:cNvSpPr txBox="1"/>
          <p:nvPr/>
        </p:nvSpPr>
        <p:spPr>
          <a:xfrm>
            <a:off x="1301993" y="1432511"/>
            <a:ext cx="314218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Micro-Influencer</a:t>
            </a:r>
            <a:endParaRPr lang="ko-KR" altLang="en-US" sz="2800" b="1" dirty="0">
              <a:solidFill>
                <a:schemeClr val="accent2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3F3E16-5FE1-6606-5077-AD83310DBB37}"/>
              </a:ext>
            </a:extLst>
          </p:cNvPr>
          <p:cNvCxnSpPr/>
          <p:nvPr/>
        </p:nvCxnSpPr>
        <p:spPr>
          <a:xfrm>
            <a:off x="1235675" y="1496896"/>
            <a:ext cx="313632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2326C4-967C-76C8-8724-F77DC3508CA5}"/>
              </a:ext>
            </a:extLst>
          </p:cNvPr>
          <p:cNvCxnSpPr/>
          <p:nvPr/>
        </p:nvCxnSpPr>
        <p:spPr>
          <a:xfrm>
            <a:off x="1235677" y="1909565"/>
            <a:ext cx="313632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3C6466-83D2-7DD8-D1EB-9F076549A16C}"/>
              </a:ext>
            </a:extLst>
          </p:cNvPr>
          <p:cNvSpPr txBox="1"/>
          <p:nvPr/>
        </p:nvSpPr>
        <p:spPr>
          <a:xfrm>
            <a:off x="1229816" y="1911181"/>
            <a:ext cx="5151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Influencer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영향력을 행사하는 사람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감화시키는 사람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3476-6F09-A533-04D0-38814F409775}"/>
              </a:ext>
            </a:extLst>
          </p:cNvPr>
          <p:cNvSpPr txBox="1"/>
          <p:nvPr/>
        </p:nvSpPr>
        <p:spPr>
          <a:xfrm>
            <a:off x="1229816" y="2497868"/>
            <a:ext cx="97323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Micro-Influencer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란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algn="ctr"/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202020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소셜 미디어에서 특정 분야의 콘텐츠를 많이 만들고 다른 사람들에게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영향력을 발휘하는 사람</a:t>
            </a:r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내에서 약 </a:t>
            </a:r>
            <a:r>
              <a:rPr lang="en-US" altLang="ko-KR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500~10</a:t>
            </a:r>
            <a:r>
              <a:rPr lang="ko-KR" altLang="en-US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만명 이내의 </a:t>
            </a:r>
            <a:r>
              <a:rPr lang="ko-KR" altLang="en-US" dirty="0" err="1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팔로워를</a:t>
            </a:r>
            <a:r>
              <a:rPr lang="ko-KR" altLang="en-US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보유한 사람들을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의미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인플루언서와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팔로워의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상호작용성 정도에 따라 광고효과의 차이를 보임</a:t>
            </a:r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endParaRPr lang="en-US" altLang="ko-KR" dirty="0">
              <a:solidFill>
                <a:srgbClr val="20202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-&gt; 10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만명 이상의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“Macro-Influencer”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아닌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비교적 </a:t>
            </a:r>
            <a:r>
              <a:rPr lang="ko-KR" altLang="en-US" dirty="0" err="1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팔로워들과의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즉각적인 소통과 긴밀한 관계를 유지할 수 있는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“Micro-Influencer”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를 통한 광고효과가 검증되고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“#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＂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라는 태그에 대해서 </a:t>
            </a:r>
            <a:r>
              <a:rPr lang="ko-KR" altLang="en-US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스폰서십 공시의 부정적인 효과가 그 상호작용성에 의해 상쇄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될 수 있다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algn="ctr"/>
            <a:endParaRPr lang="en-US" altLang="ko-KR" b="0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인스타그램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상호작용 </a:t>
            </a:r>
            <a:r>
              <a:rPr lang="en-US" altLang="ko-KR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제품소개 </a:t>
            </a:r>
            <a:r>
              <a:rPr lang="en-US" altLang="ko-KR" sz="28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lang="ko-KR" altLang="en-US" sz="2800" b="1" dirty="0">
                <a:solidFill>
                  <a:srgbClr val="20202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광고</a:t>
            </a:r>
            <a:endParaRPr lang="en-US" altLang="ko-KR" b="1" i="0" dirty="0">
              <a:solidFill>
                <a:srgbClr val="202020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EF34B5-FFC1-210D-498B-2D40AA2E5388}"/>
              </a:ext>
            </a:extLst>
          </p:cNvPr>
          <p:cNvSpPr txBox="1"/>
          <p:nvPr/>
        </p:nvSpPr>
        <p:spPr>
          <a:xfrm>
            <a:off x="5796366" y="6286767"/>
            <a:ext cx="6192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</a:t>
            </a:r>
            <a:r>
              <a:rPr lang="en-US" altLang="ko-KR" sz="1000" dirty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https://www.kci.go.kr/kciportal/ci/sereArticleSearch/ciSereArtiView.kci?sereArticleSearchBean.artiId=ART002654888</a:t>
            </a:r>
            <a:endParaRPr lang="ko-KR" altLang="en-US" sz="1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8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분석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6793C8-97BE-3659-ED03-8EBDEE47992F}"/>
              </a:ext>
            </a:extLst>
          </p:cNvPr>
          <p:cNvGrpSpPr/>
          <p:nvPr/>
        </p:nvGrpSpPr>
        <p:grpSpPr>
          <a:xfrm>
            <a:off x="-1226655" y="3616876"/>
            <a:ext cx="544529" cy="503510"/>
            <a:chOff x="367101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52707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387611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248147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D188CF1-3BBD-81B5-C975-E5C974BAFA75}"/>
              </a:ext>
            </a:extLst>
          </p:cNvPr>
          <p:cNvSpPr/>
          <p:nvPr/>
        </p:nvSpPr>
        <p:spPr>
          <a:xfrm>
            <a:off x="872544" y="1542143"/>
            <a:ext cx="10247086" cy="3773714"/>
          </a:xfrm>
          <a:custGeom>
            <a:avLst/>
            <a:gdLst>
              <a:gd name="connsiteX0" fmla="*/ 0 w 11321143"/>
              <a:gd name="connsiteY0" fmla="*/ 3773714 h 3773714"/>
              <a:gd name="connsiteX1" fmla="*/ 754743 w 11321143"/>
              <a:gd name="connsiteY1" fmla="*/ 3149600 h 3773714"/>
              <a:gd name="connsiteX2" fmla="*/ 1712686 w 11321143"/>
              <a:gd name="connsiteY2" fmla="*/ 3236686 h 3773714"/>
              <a:gd name="connsiteX3" fmla="*/ 2583543 w 11321143"/>
              <a:gd name="connsiteY3" fmla="*/ 2569029 h 3773714"/>
              <a:gd name="connsiteX4" fmla="*/ 3614057 w 11321143"/>
              <a:gd name="connsiteY4" fmla="*/ 2685143 h 3773714"/>
              <a:gd name="connsiteX5" fmla="*/ 4586514 w 11321143"/>
              <a:gd name="connsiteY5" fmla="*/ 2061029 h 3773714"/>
              <a:gd name="connsiteX6" fmla="*/ 5936343 w 11321143"/>
              <a:gd name="connsiteY6" fmla="*/ 2409372 h 3773714"/>
              <a:gd name="connsiteX7" fmla="*/ 6647543 w 11321143"/>
              <a:gd name="connsiteY7" fmla="*/ 2394857 h 3773714"/>
              <a:gd name="connsiteX8" fmla="*/ 7242629 w 11321143"/>
              <a:gd name="connsiteY8" fmla="*/ 1814286 h 3773714"/>
              <a:gd name="connsiteX9" fmla="*/ 7707086 w 11321143"/>
              <a:gd name="connsiteY9" fmla="*/ 1291772 h 3773714"/>
              <a:gd name="connsiteX10" fmla="*/ 8171543 w 11321143"/>
              <a:gd name="connsiteY10" fmla="*/ 1582057 h 3773714"/>
              <a:gd name="connsiteX11" fmla="*/ 8694057 w 11321143"/>
              <a:gd name="connsiteY11" fmla="*/ 1204686 h 3773714"/>
              <a:gd name="connsiteX12" fmla="*/ 9535886 w 11321143"/>
              <a:gd name="connsiteY12" fmla="*/ 493486 h 3773714"/>
              <a:gd name="connsiteX13" fmla="*/ 10247086 w 11321143"/>
              <a:gd name="connsiteY13" fmla="*/ 319314 h 3773714"/>
              <a:gd name="connsiteX14" fmla="*/ 11321143 w 11321143"/>
              <a:gd name="connsiteY14" fmla="*/ 0 h 377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321143" h="3773714">
                <a:moveTo>
                  <a:pt x="0" y="3773714"/>
                </a:moveTo>
                <a:cubicBezTo>
                  <a:pt x="234647" y="3506409"/>
                  <a:pt x="469295" y="3239105"/>
                  <a:pt x="754743" y="3149600"/>
                </a:cubicBezTo>
                <a:cubicBezTo>
                  <a:pt x="1040191" y="3060095"/>
                  <a:pt x="1407886" y="3333448"/>
                  <a:pt x="1712686" y="3236686"/>
                </a:cubicBezTo>
                <a:cubicBezTo>
                  <a:pt x="2017486" y="3139924"/>
                  <a:pt x="2266648" y="2660953"/>
                  <a:pt x="2583543" y="2569029"/>
                </a:cubicBezTo>
                <a:cubicBezTo>
                  <a:pt x="2900438" y="2477105"/>
                  <a:pt x="3280229" y="2769810"/>
                  <a:pt x="3614057" y="2685143"/>
                </a:cubicBezTo>
                <a:cubicBezTo>
                  <a:pt x="3947885" y="2600476"/>
                  <a:pt x="4199466" y="2106991"/>
                  <a:pt x="4586514" y="2061029"/>
                </a:cubicBezTo>
                <a:cubicBezTo>
                  <a:pt x="4973562" y="2015067"/>
                  <a:pt x="5592838" y="2353734"/>
                  <a:pt x="5936343" y="2409372"/>
                </a:cubicBezTo>
                <a:cubicBezTo>
                  <a:pt x="6279848" y="2465010"/>
                  <a:pt x="6429829" y="2494038"/>
                  <a:pt x="6647543" y="2394857"/>
                </a:cubicBezTo>
                <a:cubicBezTo>
                  <a:pt x="6865257" y="2295676"/>
                  <a:pt x="7066038" y="1998134"/>
                  <a:pt x="7242629" y="1814286"/>
                </a:cubicBezTo>
                <a:cubicBezTo>
                  <a:pt x="7419220" y="1630438"/>
                  <a:pt x="7552267" y="1330477"/>
                  <a:pt x="7707086" y="1291772"/>
                </a:cubicBezTo>
                <a:cubicBezTo>
                  <a:pt x="7861905" y="1253067"/>
                  <a:pt x="8007048" y="1596571"/>
                  <a:pt x="8171543" y="1582057"/>
                </a:cubicBezTo>
                <a:cubicBezTo>
                  <a:pt x="8336038" y="1567543"/>
                  <a:pt x="8466667" y="1386114"/>
                  <a:pt x="8694057" y="1204686"/>
                </a:cubicBezTo>
                <a:cubicBezTo>
                  <a:pt x="8921448" y="1023257"/>
                  <a:pt x="9277048" y="641048"/>
                  <a:pt x="9535886" y="493486"/>
                </a:cubicBezTo>
                <a:cubicBezTo>
                  <a:pt x="9794724" y="345924"/>
                  <a:pt x="9949543" y="401562"/>
                  <a:pt x="10247086" y="319314"/>
                </a:cubicBezTo>
                <a:cubicBezTo>
                  <a:pt x="10544629" y="237066"/>
                  <a:pt x="10932886" y="118533"/>
                  <a:pt x="11321143" y="0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E7A8CC-5ADB-06DA-EBA2-2F3A07713C8E}"/>
              </a:ext>
            </a:extLst>
          </p:cNvPr>
          <p:cNvSpPr/>
          <p:nvPr/>
        </p:nvSpPr>
        <p:spPr>
          <a:xfrm>
            <a:off x="4723588" y="3323150"/>
            <a:ext cx="568364" cy="568364"/>
          </a:xfrm>
          <a:prstGeom prst="ellipse">
            <a:avLst/>
          </a:prstGeom>
          <a:solidFill>
            <a:schemeClr val="bg1"/>
          </a:solidFill>
          <a:ln w="28575">
            <a:gradFill flip="none" rotWithShape="1">
              <a:gsLst>
                <a:gs pos="65000">
                  <a:srgbClr val="E6466D"/>
                </a:gs>
                <a:gs pos="49000">
                  <a:srgbClr val="624CC8"/>
                </a:gs>
                <a:gs pos="80000">
                  <a:srgbClr val="FF9248"/>
                </a:gs>
                <a:gs pos="29000">
                  <a:srgbClr val="BF33B0"/>
                </a:gs>
              </a:gsLst>
              <a:lin ang="810000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0166BB3-0174-C62F-82D0-FD42D0F23A5A}"/>
              </a:ext>
            </a:extLst>
          </p:cNvPr>
          <p:cNvSpPr/>
          <p:nvPr/>
        </p:nvSpPr>
        <p:spPr>
          <a:xfrm>
            <a:off x="5021488" y="3888634"/>
            <a:ext cx="2175068" cy="923364"/>
          </a:xfrm>
          <a:custGeom>
            <a:avLst/>
            <a:gdLst>
              <a:gd name="connsiteX0" fmla="*/ 0 w 2175068"/>
              <a:gd name="connsiteY0" fmla="*/ 0 h 923364"/>
              <a:gd name="connsiteX1" fmla="*/ 522966 w 2175068"/>
              <a:gd name="connsiteY1" fmla="*/ 439696 h 923364"/>
              <a:gd name="connsiteX2" fmla="*/ 1485701 w 2175068"/>
              <a:gd name="connsiteY2" fmla="*/ 538629 h 923364"/>
              <a:gd name="connsiteX3" fmla="*/ 2175068 w 2175068"/>
              <a:gd name="connsiteY3" fmla="*/ 923364 h 92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068" h="923364" extrusionOk="0">
                <a:moveTo>
                  <a:pt x="0" y="0"/>
                </a:moveTo>
                <a:cubicBezTo>
                  <a:pt x="129411" y="173405"/>
                  <a:pt x="275734" y="352582"/>
                  <a:pt x="522966" y="439696"/>
                </a:cubicBezTo>
                <a:cubicBezTo>
                  <a:pt x="803798" y="512528"/>
                  <a:pt x="1218975" y="435152"/>
                  <a:pt x="1485701" y="538629"/>
                </a:cubicBezTo>
                <a:cubicBezTo>
                  <a:pt x="1748745" y="634073"/>
                  <a:pt x="2058714" y="863789"/>
                  <a:pt x="2175068" y="923364"/>
                </a:cubicBezTo>
              </a:path>
            </a:pathLst>
          </a:custGeom>
          <a:noFill/>
          <a:ln w="1905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042513265">
                  <a:custGeom>
                    <a:avLst/>
                    <a:gdLst>
                      <a:gd name="connsiteX0" fmla="*/ 0 w 2656114"/>
                      <a:gd name="connsiteY0" fmla="*/ 0 h 1219200"/>
                      <a:gd name="connsiteX1" fmla="*/ 638628 w 2656114"/>
                      <a:gd name="connsiteY1" fmla="*/ 580571 h 1219200"/>
                      <a:gd name="connsiteX2" fmla="*/ 1814285 w 2656114"/>
                      <a:gd name="connsiteY2" fmla="*/ 711200 h 1219200"/>
                      <a:gd name="connsiteX3" fmla="*/ 2656114 w 2656114"/>
                      <a:gd name="connsiteY3" fmla="*/ 121920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56114" h="1219200">
                        <a:moveTo>
                          <a:pt x="0" y="0"/>
                        </a:moveTo>
                        <a:cubicBezTo>
                          <a:pt x="168123" y="231019"/>
                          <a:pt x="336247" y="462038"/>
                          <a:pt x="638628" y="580571"/>
                        </a:cubicBezTo>
                        <a:cubicBezTo>
                          <a:pt x="941009" y="699104"/>
                          <a:pt x="1478037" y="604762"/>
                          <a:pt x="1814285" y="711200"/>
                        </a:cubicBezTo>
                        <a:cubicBezTo>
                          <a:pt x="2150533" y="817638"/>
                          <a:pt x="2518228" y="1134533"/>
                          <a:pt x="2656114" y="121920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0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24CC8"/>
            </a:gs>
            <a:gs pos="32000">
              <a:srgbClr val="BF33B0"/>
            </a:gs>
            <a:gs pos="93000">
              <a:srgbClr val="FFB54E"/>
            </a:gs>
            <a:gs pos="59000">
              <a:srgbClr val="E6466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B0E1F-4EF0-A467-CAB7-17B2147A8BEC}"/>
              </a:ext>
            </a:extLst>
          </p:cNvPr>
          <p:cNvSpPr txBox="1"/>
          <p:nvPr/>
        </p:nvSpPr>
        <p:spPr>
          <a:xfrm>
            <a:off x="874643" y="-1129493"/>
            <a:ext cx="465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Title:</a:t>
            </a:r>
          </a:p>
          <a:p>
            <a:r>
              <a:rPr lang="en-US" altLang="ko-KR" dirty="0"/>
              <a:t>Font : </a:t>
            </a:r>
            <a:r>
              <a:rPr lang="ko-KR" altLang="en-US" dirty="0" err="1"/>
              <a:t>강원교육모두체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gmarket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859CA4-4FDE-5A2D-B89C-9FA3E11202DC}"/>
              </a:ext>
            </a:extLst>
          </p:cNvPr>
          <p:cNvSpPr txBox="1"/>
          <p:nvPr/>
        </p:nvSpPr>
        <p:spPr>
          <a:xfrm>
            <a:off x="5353170" y="547414"/>
            <a:ext cx="151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INSTAGRAM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5FC603-B573-9A14-6E57-161BEB686523}"/>
              </a:ext>
            </a:extLst>
          </p:cNvPr>
          <p:cNvGrpSpPr/>
          <p:nvPr/>
        </p:nvGrpSpPr>
        <p:grpSpPr>
          <a:xfrm>
            <a:off x="202922" y="437322"/>
            <a:ext cx="11772900" cy="6162261"/>
            <a:chOff x="202922" y="437322"/>
            <a:chExt cx="11772900" cy="616226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FAD5B1-F1CD-1853-9F20-2E408FAE2F61}"/>
                </a:ext>
              </a:extLst>
            </p:cNvPr>
            <p:cNvSpPr/>
            <p:nvPr/>
          </p:nvSpPr>
          <p:spPr>
            <a:xfrm>
              <a:off x="202922" y="437322"/>
              <a:ext cx="11772899" cy="6162261"/>
            </a:xfrm>
            <a:prstGeom prst="roundRect">
              <a:avLst>
                <a:gd name="adj" fmla="val 489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855237-F5AB-AB15-01F4-97AD7F656E23}"/>
                </a:ext>
              </a:extLst>
            </p:cNvPr>
            <p:cNvSpPr/>
            <p:nvPr/>
          </p:nvSpPr>
          <p:spPr>
            <a:xfrm>
              <a:off x="202923" y="1022715"/>
              <a:ext cx="11772899" cy="5208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DFEE60D-1570-0490-15F1-8C26CC8C15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t="11950" r="12192" b="11635"/>
          <a:stretch/>
        </p:blipFill>
        <p:spPr>
          <a:xfrm>
            <a:off x="367101" y="530220"/>
            <a:ext cx="386296" cy="3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DF6F9B-BE1B-531F-409E-533C07B6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8" b="95460" l="1429" r="98571">
                        <a14:foregroundMark x1="30595" y1="30966" x2="30595" y2="30966"/>
                        <a14:foregroundMark x1="3214" y1="42375" x2="3214" y2="42375"/>
                        <a14:foregroundMark x1="71786" y1="62980" x2="71786" y2="62980"/>
                        <a14:foregroundMark x1="56667" y1="95460" x2="56667" y2="95460"/>
                        <a14:foregroundMark x1="94048" y1="13155" x2="94048" y2="13155"/>
                        <a14:foregroundMark x1="1429" y1="43306" x2="1429" y2="43306"/>
                        <a14:foregroundMark x1="93452" y1="5006" x2="93452" y2="5006"/>
                        <a14:foregroundMark x1="98571" y1="2678" x2="98571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47" y="555830"/>
            <a:ext cx="348016" cy="368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A4B46-95AD-4F9A-21BD-ED25C0EB2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622" y="584062"/>
            <a:ext cx="348016" cy="325623"/>
          </a:xfrm>
          <a:prstGeom prst="rect">
            <a:avLst/>
          </a:prstGeom>
        </p:spPr>
      </p:pic>
      <p:pic>
        <p:nvPicPr>
          <p:cNvPr id="3" name="Picture 2" descr="Python] Selenium webdriver를 python 코드로 쉽게 설치하는 방법">
            <a:extLst>
              <a:ext uri="{FF2B5EF4-FFF2-40B4-BE49-F238E27FC236}">
                <a16:creationId xmlns:a16="http://schemas.microsoft.com/office/drawing/2014/main" id="{681C9682-E409-DA22-673E-766A15860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200" r="90000">
                        <a14:foregroundMark x1="7200" y1="37895" x2="7200" y2="37895"/>
                        <a14:foregroundMark x1="17800" y1="59474" x2="17800" y2="5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9" t="17231" r="74209" b="19062"/>
          <a:stretch/>
        </p:blipFill>
        <p:spPr bwMode="auto">
          <a:xfrm>
            <a:off x="1358739" y="4236175"/>
            <a:ext cx="796838" cy="11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autifulsoup 모듈 - Dev-hwon's blog">
            <a:extLst>
              <a:ext uri="{FF2B5EF4-FFF2-40B4-BE49-F238E27FC236}">
                <a16:creationId xmlns:a16="http://schemas.microsoft.com/office/drawing/2014/main" id="{05BE2C84-01CB-06D4-87F8-C47BF65F5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1504" r="8038" b="31209"/>
          <a:stretch/>
        </p:blipFill>
        <p:spPr bwMode="auto">
          <a:xfrm>
            <a:off x="904476" y="2140080"/>
            <a:ext cx="1641878" cy="72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6F758-DA51-3BE5-5AFC-3F2C4246FD45}"/>
              </a:ext>
            </a:extLst>
          </p:cNvPr>
          <p:cNvGrpSpPr/>
          <p:nvPr/>
        </p:nvGrpSpPr>
        <p:grpSpPr>
          <a:xfrm>
            <a:off x="1477756" y="3143973"/>
            <a:ext cx="635348" cy="834745"/>
            <a:chOff x="5294313" y="1590403"/>
            <a:chExt cx="834745" cy="8347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F456B36-AC70-377A-D74E-7D68BDC60A27}"/>
                </a:ext>
              </a:extLst>
            </p:cNvPr>
            <p:cNvSpPr/>
            <p:nvPr/>
          </p:nvSpPr>
          <p:spPr>
            <a:xfrm flipH="1">
              <a:off x="5657537" y="1590403"/>
              <a:ext cx="54150" cy="8347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7351F9-C4E3-8AD4-2AEB-1A7100F8E1A6}"/>
                </a:ext>
              </a:extLst>
            </p:cNvPr>
            <p:cNvSpPr/>
            <p:nvPr/>
          </p:nvSpPr>
          <p:spPr>
            <a:xfrm rot="5400000" flipH="1">
              <a:off x="5684611" y="1563327"/>
              <a:ext cx="54150" cy="8347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E2CB8F-27FA-9EC4-179E-0EA309BB8CDF}"/>
              </a:ext>
            </a:extLst>
          </p:cNvPr>
          <p:cNvSpPr txBox="1"/>
          <p:nvPr/>
        </p:nvSpPr>
        <p:spPr>
          <a:xfrm>
            <a:off x="874643" y="535267"/>
            <a:ext cx="3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  <a:cs typeface="KoPubWorld돋움체_Pro Bold" panose="00000800000000000000" pitchFamily="50" charset="-127"/>
              </a:rPr>
              <a:t>데이터 수집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556D6-5BCF-1442-A796-DCF300697735}"/>
              </a:ext>
            </a:extLst>
          </p:cNvPr>
          <p:cNvSpPr txBox="1"/>
          <p:nvPr/>
        </p:nvSpPr>
        <p:spPr>
          <a:xfrm>
            <a:off x="600490" y="1489992"/>
            <a:ext cx="219572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사용모듈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AC8A2-179D-5733-3D2B-8F3F01576431}"/>
              </a:ext>
            </a:extLst>
          </p:cNvPr>
          <p:cNvSpPr txBox="1"/>
          <p:nvPr/>
        </p:nvSpPr>
        <p:spPr>
          <a:xfrm>
            <a:off x="3423794" y="1489992"/>
            <a:ext cx="464954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DDA29-A1BE-4818-F5A0-31C601E80BE4}"/>
              </a:ext>
            </a:extLst>
          </p:cNvPr>
          <p:cNvSpPr txBox="1"/>
          <p:nvPr/>
        </p:nvSpPr>
        <p:spPr>
          <a:xfrm>
            <a:off x="8700920" y="1489992"/>
            <a:ext cx="311174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최종폴더</a:t>
            </a:r>
            <a:endParaRPr lang="ko-KR" altLang="en-US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20E48-66AD-40CA-2E4A-34EAC01EF08E}"/>
              </a:ext>
            </a:extLst>
          </p:cNvPr>
          <p:cNvSpPr txBox="1"/>
          <p:nvPr/>
        </p:nvSpPr>
        <p:spPr>
          <a:xfrm>
            <a:off x="3929593" y="2730382"/>
            <a:ext cx="1769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Kaggle</a:t>
            </a:r>
            <a:endParaRPr lang="ko-KR" altLang="en-US" sz="4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D3BDF2-873D-BAB3-AE79-4588674378D6}"/>
              </a:ext>
            </a:extLst>
          </p:cNvPr>
          <p:cNvGrpSpPr/>
          <p:nvPr/>
        </p:nvGrpSpPr>
        <p:grpSpPr>
          <a:xfrm>
            <a:off x="9094483" y="2958889"/>
            <a:ext cx="2509634" cy="582630"/>
            <a:chOff x="9090066" y="2391807"/>
            <a:chExt cx="2490211" cy="589932"/>
          </a:xfrm>
        </p:grpSpPr>
        <p:pic>
          <p:nvPicPr>
            <p:cNvPr id="26" name="그래픽 25" descr="열린 폴더 단색으로 채워진">
              <a:extLst>
                <a:ext uri="{FF2B5EF4-FFF2-40B4-BE49-F238E27FC236}">
                  <a16:creationId xmlns:a16="http://schemas.microsoft.com/office/drawing/2014/main" id="{BCCB0891-C5E0-3278-BE9B-A989EA36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93635E-79B6-B810-2909-60DFB3CFD114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Tteokbokki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3695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BB79D8-4364-AE39-65DA-E1260AEABAE6}"/>
              </a:ext>
            </a:extLst>
          </p:cNvPr>
          <p:cNvGrpSpPr/>
          <p:nvPr/>
        </p:nvGrpSpPr>
        <p:grpSpPr>
          <a:xfrm>
            <a:off x="9094481" y="3492226"/>
            <a:ext cx="2166522" cy="582630"/>
            <a:chOff x="9090066" y="2391807"/>
            <a:chExt cx="2149755" cy="589932"/>
          </a:xfrm>
        </p:grpSpPr>
        <p:pic>
          <p:nvPicPr>
            <p:cNvPr id="29" name="그래픽 28" descr="열린 폴더 단색으로 채워진">
              <a:extLst>
                <a:ext uri="{FF2B5EF4-FFF2-40B4-BE49-F238E27FC236}">
                  <a16:creationId xmlns:a16="http://schemas.microsoft.com/office/drawing/2014/main" id="{8469E870-E208-86EF-3736-A8930030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F97DC4-A619-C65E-D6B0-CA575AEA0387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Pasta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3562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32F4274-7CB9-D4E1-41CA-FA18AD2AB84B}"/>
              </a:ext>
            </a:extLst>
          </p:cNvPr>
          <p:cNvGrpSpPr/>
          <p:nvPr/>
        </p:nvGrpSpPr>
        <p:grpSpPr>
          <a:xfrm>
            <a:off x="9094481" y="4025563"/>
            <a:ext cx="2166522" cy="582630"/>
            <a:chOff x="9090066" y="2391807"/>
            <a:chExt cx="2149755" cy="589932"/>
          </a:xfrm>
        </p:grpSpPr>
        <p:pic>
          <p:nvPicPr>
            <p:cNvPr id="32" name="그래픽 31" descr="열린 폴더 단색으로 채워진">
              <a:extLst>
                <a:ext uri="{FF2B5EF4-FFF2-40B4-BE49-F238E27FC236}">
                  <a16:creationId xmlns:a16="http://schemas.microsoft.com/office/drawing/2014/main" id="{2B1E6475-3BDE-4BD1-2EA0-19C0C228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5D7E2-C527-128E-F089-4877EF2B2C46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Sushi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3650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596953-3A32-8D34-2A88-5B0C934A2231}"/>
              </a:ext>
            </a:extLst>
          </p:cNvPr>
          <p:cNvGrpSpPr/>
          <p:nvPr/>
        </p:nvGrpSpPr>
        <p:grpSpPr>
          <a:xfrm>
            <a:off x="9094481" y="2425552"/>
            <a:ext cx="2166522" cy="582630"/>
            <a:chOff x="9090066" y="2391807"/>
            <a:chExt cx="2149755" cy="589932"/>
          </a:xfrm>
        </p:grpSpPr>
        <p:pic>
          <p:nvPicPr>
            <p:cNvPr id="41" name="그래픽 40" descr="열린 폴더 단색으로 채워진">
              <a:extLst>
                <a:ext uri="{FF2B5EF4-FFF2-40B4-BE49-F238E27FC236}">
                  <a16:creationId xmlns:a16="http://schemas.microsoft.com/office/drawing/2014/main" id="{4E5A8C6A-F5C6-72A6-96DC-E78C12C0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F17FDC-5AC8-6350-177E-BCA603A3F7CA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Pizza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4813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B04CC1-0145-27C1-628C-E6D208E5B0D3}"/>
              </a:ext>
            </a:extLst>
          </p:cNvPr>
          <p:cNvGrpSpPr/>
          <p:nvPr/>
        </p:nvGrpSpPr>
        <p:grpSpPr>
          <a:xfrm>
            <a:off x="9094481" y="4558900"/>
            <a:ext cx="2166522" cy="582630"/>
            <a:chOff x="9090066" y="2391807"/>
            <a:chExt cx="2149755" cy="589932"/>
          </a:xfrm>
        </p:grpSpPr>
        <p:pic>
          <p:nvPicPr>
            <p:cNvPr id="44" name="그래픽 43" descr="열린 폴더 단색으로 채워진">
              <a:extLst>
                <a:ext uri="{FF2B5EF4-FFF2-40B4-BE49-F238E27FC236}">
                  <a16:creationId xmlns:a16="http://schemas.microsoft.com/office/drawing/2014/main" id="{1D2308DF-F1D4-1B5D-AA75-8BE8A433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C9F309-1E64-4FFC-3476-120C5F85AC43}"/>
                </a:ext>
              </a:extLst>
            </p:cNvPr>
            <p:cNvSpPr txBox="1"/>
            <p:nvPr/>
          </p:nvSpPr>
          <p:spPr>
            <a:xfrm>
              <a:off x="9731781" y="2490215"/>
              <a:ext cx="1508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Burger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4024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69AACC-5379-7994-1138-6C327273D90B}"/>
              </a:ext>
            </a:extLst>
          </p:cNvPr>
          <p:cNvGrpSpPr/>
          <p:nvPr/>
        </p:nvGrpSpPr>
        <p:grpSpPr>
          <a:xfrm>
            <a:off x="9094483" y="5092235"/>
            <a:ext cx="2509634" cy="582630"/>
            <a:chOff x="9090066" y="2391807"/>
            <a:chExt cx="2490211" cy="589932"/>
          </a:xfrm>
        </p:grpSpPr>
        <p:pic>
          <p:nvPicPr>
            <p:cNvPr id="47" name="그래픽 46" descr="열린 폴더 단색으로 채워진">
              <a:extLst>
                <a:ext uri="{FF2B5EF4-FFF2-40B4-BE49-F238E27FC236}">
                  <a16:creationId xmlns:a16="http://schemas.microsoft.com/office/drawing/2014/main" id="{ABF18F23-C4D3-C988-44C6-F3160667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B4E916-44AF-06C7-05F5-5FB4EA87083D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Porkcutlet</a:t>
              </a:r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4756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8CA8A63A-BC04-BF74-2A9F-20D71AA852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87" y="2695321"/>
            <a:ext cx="1155210" cy="77709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F33036E-1521-C98F-CCD5-D214CE0E44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20" y="3758807"/>
            <a:ext cx="1240908" cy="959635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842B65FB-864D-4020-63D2-A81F292344D4}"/>
              </a:ext>
            </a:extLst>
          </p:cNvPr>
          <p:cNvGrpSpPr/>
          <p:nvPr/>
        </p:nvGrpSpPr>
        <p:grpSpPr>
          <a:xfrm>
            <a:off x="9094482" y="1892215"/>
            <a:ext cx="2218708" cy="582630"/>
            <a:chOff x="9090066" y="2391807"/>
            <a:chExt cx="2201537" cy="589932"/>
          </a:xfrm>
        </p:grpSpPr>
        <p:pic>
          <p:nvPicPr>
            <p:cNvPr id="60" name="그래픽 59" descr="열린 폴더 단색으로 채워진">
              <a:extLst>
                <a:ext uri="{FF2B5EF4-FFF2-40B4-BE49-F238E27FC236}">
                  <a16:creationId xmlns:a16="http://schemas.microsoft.com/office/drawing/2014/main" id="{DC830BD2-4FDA-4D25-92AF-78610FAF1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0066" y="2391807"/>
              <a:ext cx="589932" cy="58993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9A1DA3-1269-77AE-35FA-5701ABC1FBE0}"/>
                </a:ext>
              </a:extLst>
            </p:cNvPr>
            <p:cNvSpPr txBox="1"/>
            <p:nvPr/>
          </p:nvSpPr>
          <p:spPr>
            <a:xfrm>
              <a:off x="9731780" y="2490215"/>
              <a:ext cx="1559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Chicken </a:t>
              </a:r>
              <a:r>
                <a:rPr lang="en-US" altLang="ko-KR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3580</a:t>
              </a:r>
              <a:r>
                <a:rPr lang="ko-KR" altLang="en-US" sz="1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CCA92B-732F-C9FA-7F30-4ECB6A5A4908}"/>
              </a:ext>
            </a:extLst>
          </p:cNvPr>
          <p:cNvGrpSpPr/>
          <p:nvPr/>
        </p:nvGrpSpPr>
        <p:grpSpPr>
          <a:xfrm>
            <a:off x="2889891" y="3616876"/>
            <a:ext cx="544529" cy="503510"/>
            <a:chOff x="2788672" y="3616876"/>
            <a:chExt cx="544529" cy="503510"/>
          </a:xfrm>
        </p:grpSpPr>
        <p:sp>
          <p:nvSpPr>
            <p:cNvPr id="1025" name="이등변 삼각형 1024">
              <a:extLst>
                <a:ext uri="{FF2B5EF4-FFF2-40B4-BE49-F238E27FC236}">
                  <a16:creationId xmlns:a16="http://schemas.microsoft.com/office/drawing/2014/main" id="{B996A28B-2E53-4BC5-524F-3554E20998A1}"/>
                </a:ext>
              </a:extLst>
            </p:cNvPr>
            <p:cNvSpPr/>
            <p:nvPr/>
          </p:nvSpPr>
          <p:spPr>
            <a:xfrm rot="5400000">
              <a:off x="2948645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이등변 삼각형 1026">
              <a:extLst>
                <a:ext uri="{FF2B5EF4-FFF2-40B4-BE49-F238E27FC236}">
                  <a16:creationId xmlns:a16="http://schemas.microsoft.com/office/drawing/2014/main" id="{9A2883AE-7606-921E-4BB4-48628203EF12}"/>
                </a:ext>
              </a:extLst>
            </p:cNvPr>
            <p:cNvSpPr/>
            <p:nvPr/>
          </p:nvSpPr>
          <p:spPr>
            <a:xfrm rot="5400000">
              <a:off x="2809182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9" name="이등변 삼각형 1028">
              <a:extLst>
                <a:ext uri="{FF2B5EF4-FFF2-40B4-BE49-F238E27FC236}">
                  <a16:creationId xmlns:a16="http://schemas.microsoft.com/office/drawing/2014/main" id="{AECE4914-A5DC-106F-9038-17328C4643D3}"/>
                </a:ext>
              </a:extLst>
            </p:cNvPr>
            <p:cNvSpPr/>
            <p:nvPr/>
          </p:nvSpPr>
          <p:spPr>
            <a:xfrm rot="5400000">
              <a:off x="2669718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B37D76-0813-C0CB-5F6A-915A45680445}"/>
              </a:ext>
            </a:extLst>
          </p:cNvPr>
          <p:cNvGrpSpPr/>
          <p:nvPr/>
        </p:nvGrpSpPr>
        <p:grpSpPr>
          <a:xfrm>
            <a:off x="8148714" y="3616876"/>
            <a:ext cx="544529" cy="503510"/>
            <a:chOff x="8402418" y="3616876"/>
            <a:chExt cx="544529" cy="503510"/>
          </a:xfrm>
        </p:grpSpPr>
        <p:sp>
          <p:nvSpPr>
            <p:cNvPr id="1042" name="이등변 삼각형 1041">
              <a:extLst>
                <a:ext uri="{FF2B5EF4-FFF2-40B4-BE49-F238E27FC236}">
                  <a16:creationId xmlns:a16="http://schemas.microsoft.com/office/drawing/2014/main" id="{BC1CC579-F213-A904-78CF-C8B0ECA8EFE0}"/>
                </a:ext>
              </a:extLst>
            </p:cNvPr>
            <p:cNvSpPr/>
            <p:nvPr/>
          </p:nvSpPr>
          <p:spPr>
            <a:xfrm rot="5400000">
              <a:off x="8562391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이등변 삼각형 1042">
              <a:extLst>
                <a:ext uri="{FF2B5EF4-FFF2-40B4-BE49-F238E27FC236}">
                  <a16:creationId xmlns:a16="http://schemas.microsoft.com/office/drawing/2014/main" id="{05AA1528-3D2F-66F0-0C7D-171ED7A7B140}"/>
                </a:ext>
              </a:extLst>
            </p:cNvPr>
            <p:cNvSpPr/>
            <p:nvPr/>
          </p:nvSpPr>
          <p:spPr>
            <a:xfrm rot="5400000">
              <a:off x="8422928" y="3735830"/>
              <a:ext cx="503510" cy="26560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이등변 삼각형 1043">
              <a:extLst>
                <a:ext uri="{FF2B5EF4-FFF2-40B4-BE49-F238E27FC236}">
                  <a16:creationId xmlns:a16="http://schemas.microsoft.com/office/drawing/2014/main" id="{6DFEB401-8B60-A564-DA53-4B24852DE0E9}"/>
                </a:ext>
              </a:extLst>
            </p:cNvPr>
            <p:cNvSpPr/>
            <p:nvPr/>
          </p:nvSpPr>
          <p:spPr>
            <a:xfrm rot="5400000">
              <a:off x="8283464" y="3735830"/>
              <a:ext cx="503510" cy="265602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46" name="그림 1045">
            <a:extLst>
              <a:ext uri="{FF2B5EF4-FFF2-40B4-BE49-F238E27FC236}">
                <a16:creationId xmlns:a16="http://schemas.microsoft.com/office/drawing/2014/main" id="{AACDF394-B8E6-F94D-80BF-C800B0410F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7467" y="3098297"/>
            <a:ext cx="873406" cy="87340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ED2792-C6CA-4953-CF75-6970865DEE6D}"/>
              </a:ext>
            </a:extLst>
          </p:cNvPr>
          <p:cNvGrpSpPr/>
          <p:nvPr/>
        </p:nvGrpSpPr>
        <p:grpSpPr>
          <a:xfrm>
            <a:off x="8286370" y="5655440"/>
            <a:ext cx="3526294" cy="632764"/>
            <a:chOff x="9250102" y="2441624"/>
            <a:chExt cx="2330175" cy="640695"/>
          </a:xfrm>
        </p:grpSpPr>
        <p:pic>
          <p:nvPicPr>
            <p:cNvPr id="24" name="그래픽 23" descr="열린 폴더 단색으로 채워진">
              <a:extLst>
                <a:ext uri="{FF2B5EF4-FFF2-40B4-BE49-F238E27FC236}">
                  <a16:creationId xmlns:a16="http://schemas.microsoft.com/office/drawing/2014/main" id="{B02973C5-A332-E155-05C5-3039BD1C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50102" y="2441624"/>
              <a:ext cx="504389" cy="5899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DA84C-12A8-98D1-8A2D-33B75125EB14}"/>
                </a:ext>
              </a:extLst>
            </p:cNvPr>
            <p:cNvSpPr txBox="1"/>
            <p:nvPr/>
          </p:nvSpPr>
          <p:spPr>
            <a:xfrm>
              <a:off x="9731780" y="2490215"/>
              <a:ext cx="1848497" cy="59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Train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en-US" altLang="ko-KR" sz="24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 </a:t>
              </a:r>
              <a:r>
                <a:rPr lang="en-US" altLang="ko-KR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28,080</a:t>
              </a:r>
              <a:r>
                <a:rPr lang="ko-KR" altLang="en-US" sz="3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장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534A4C1-109F-D62F-39DB-314229A6033C}"/>
              </a:ext>
            </a:extLst>
          </p:cNvPr>
          <p:cNvSpPr txBox="1"/>
          <p:nvPr/>
        </p:nvSpPr>
        <p:spPr>
          <a:xfrm>
            <a:off x="4159225" y="4819739"/>
            <a:ext cx="341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Import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algn="ctr"/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CV,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OS,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SHUTIL, </a:t>
            </a:r>
            <a:endParaRPr lang="ko-KR" altLang="en-US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55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2463</Words>
  <Application>Microsoft Office PowerPoint</Application>
  <PresentationFormat>와이드스크린</PresentationFormat>
  <Paragraphs>552</Paragraphs>
  <Slides>32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Helvetica Neue</vt:lpstr>
      <vt:lpstr>Noto Sans KR</vt:lpstr>
      <vt:lpstr>나눔바른펜</vt:lpstr>
      <vt:lpstr>나눔스퀘어_ac</vt:lpstr>
      <vt:lpstr>나눔스퀘어OTF_ac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전대한</dc:creator>
  <cp:lastModifiedBy>전대한</cp:lastModifiedBy>
  <cp:revision>16</cp:revision>
  <dcterms:created xsi:type="dcterms:W3CDTF">2023-01-20T05:52:56Z</dcterms:created>
  <dcterms:modified xsi:type="dcterms:W3CDTF">2023-01-25T10:02:25Z</dcterms:modified>
</cp:coreProperties>
</file>